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66" r:id="rId6"/>
    <p:sldId id="267" r:id="rId7"/>
    <p:sldId id="263" r:id="rId8"/>
    <p:sldId id="277" r:id="rId9"/>
    <p:sldId id="278" r:id="rId10"/>
    <p:sldId id="273" r:id="rId11"/>
    <p:sldId id="284" r:id="rId12"/>
    <p:sldId id="281" r:id="rId13"/>
    <p:sldId id="282" r:id="rId14"/>
    <p:sldId id="285" r:id="rId15"/>
    <p:sldId id="268" r:id="rId16"/>
    <p:sldId id="279" r:id="rId17"/>
    <p:sldId id="269" r:id="rId18"/>
    <p:sldId id="270" r:id="rId19"/>
    <p:sldId id="272" r:id="rId20"/>
    <p:sldId id="274" r:id="rId21"/>
    <p:sldId id="275" r:id="rId22"/>
    <p:sldId id="276"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6" autoAdjust="0"/>
    <p:restoredTop sz="78803" autoAdjust="0"/>
  </p:normalViewPr>
  <p:slideViewPr>
    <p:cSldViewPr snapToGrid="0">
      <p:cViewPr>
        <p:scale>
          <a:sx n="90" d="100"/>
          <a:sy n="90" d="100"/>
        </p:scale>
        <p:origin x="984" y="5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B063D-2D18-1547-8925-FD9C8E8602FB}" type="doc">
      <dgm:prSet loTypeId="urn:microsoft.com/office/officeart/2005/8/layout/pyramid3" loCatId="" qsTypeId="urn:microsoft.com/office/officeart/2005/8/quickstyle/simple1" qsCatId="simple" csTypeId="urn:microsoft.com/office/officeart/2005/8/colors/accent2_3" csCatId="accent2" phldr="1"/>
      <dgm:spPr/>
      <dgm:t>
        <a:bodyPr/>
        <a:lstStyle/>
        <a:p>
          <a:endParaRPr lang="en-US"/>
        </a:p>
      </dgm:t>
    </dgm:pt>
    <dgm:pt modelId="{581B11CC-5E0B-D248-B761-2DDAB499F1B3}">
      <dgm:prSet phldrT="[Text]"/>
      <dgm:spPr/>
      <dgm:t>
        <a:bodyPr/>
        <a:lstStyle/>
        <a:p>
          <a:r>
            <a:rPr lang="en-US" dirty="0"/>
            <a:t>#1 Rule: FTD</a:t>
          </a:r>
        </a:p>
      </dgm:t>
    </dgm:pt>
    <dgm:pt modelId="{CB59A9E5-7EED-4840-9E7A-0679979624B2}" type="parTrans" cxnId="{F03222AE-5514-8647-8978-868D11537CDD}">
      <dgm:prSet/>
      <dgm:spPr/>
      <dgm:t>
        <a:bodyPr/>
        <a:lstStyle/>
        <a:p>
          <a:endParaRPr lang="en-US"/>
        </a:p>
      </dgm:t>
    </dgm:pt>
    <dgm:pt modelId="{F1A08B21-8CE6-874A-8F84-AAA40A2FE18A}" type="sibTrans" cxnId="{F03222AE-5514-8647-8978-868D11537CDD}">
      <dgm:prSet/>
      <dgm:spPr/>
      <dgm:t>
        <a:bodyPr/>
        <a:lstStyle/>
        <a:p>
          <a:endParaRPr lang="en-US"/>
        </a:p>
      </dgm:t>
    </dgm:pt>
    <dgm:pt modelId="{579096DD-E26A-6D41-8903-4417CAF56F65}">
      <dgm:prSet phldrT="[Text]"/>
      <dgm:spPr/>
      <dgm:t>
        <a:bodyPr/>
        <a:lstStyle/>
        <a:p>
          <a:r>
            <a:rPr lang="en-US" dirty="0"/>
            <a:t>ATS</a:t>
          </a:r>
          <a:br>
            <a:rPr lang="en-US" dirty="0"/>
          </a:br>
          <a:r>
            <a:rPr lang="en-US" dirty="0"/>
            <a:t> (match KSAOs &amp; keywords)</a:t>
          </a:r>
        </a:p>
      </dgm:t>
    </dgm:pt>
    <dgm:pt modelId="{13D1214E-8634-934C-8024-A4FDAF8F1B1D}" type="parTrans" cxnId="{A4E495CB-63CC-D048-A7FF-E5B456C25E1B}">
      <dgm:prSet/>
      <dgm:spPr/>
      <dgm:t>
        <a:bodyPr/>
        <a:lstStyle/>
        <a:p>
          <a:endParaRPr lang="en-US"/>
        </a:p>
      </dgm:t>
    </dgm:pt>
    <dgm:pt modelId="{B1CA1E7F-80E2-AF4E-B296-35E4BCDF768B}" type="sibTrans" cxnId="{A4E495CB-63CC-D048-A7FF-E5B456C25E1B}">
      <dgm:prSet/>
      <dgm:spPr/>
      <dgm:t>
        <a:bodyPr/>
        <a:lstStyle/>
        <a:p>
          <a:endParaRPr lang="en-US"/>
        </a:p>
      </dgm:t>
    </dgm:pt>
    <dgm:pt modelId="{12D9FFC0-1CF4-274B-86E0-0850B7ADF9B0}">
      <dgm:prSet phldrT="[Text]"/>
      <dgm:spPr/>
      <dgm:t>
        <a:bodyPr/>
        <a:lstStyle/>
        <a:p>
          <a:r>
            <a:rPr lang="en-US" dirty="0"/>
            <a:t>3-Second Screen (Errors)</a:t>
          </a:r>
        </a:p>
      </dgm:t>
    </dgm:pt>
    <dgm:pt modelId="{16099698-A1E9-9541-834D-7FA42EC69770}" type="parTrans" cxnId="{F8B78835-A61E-4942-A9BC-85139FB48E03}">
      <dgm:prSet/>
      <dgm:spPr/>
      <dgm:t>
        <a:bodyPr/>
        <a:lstStyle/>
        <a:p>
          <a:endParaRPr lang="en-US"/>
        </a:p>
      </dgm:t>
    </dgm:pt>
    <dgm:pt modelId="{FD8C3C5C-4439-AF41-82E8-A8876B5EBB02}" type="sibTrans" cxnId="{F8B78835-A61E-4942-A9BC-85139FB48E03}">
      <dgm:prSet/>
      <dgm:spPr/>
      <dgm:t>
        <a:bodyPr/>
        <a:lstStyle/>
        <a:p>
          <a:endParaRPr lang="en-US"/>
        </a:p>
      </dgm:t>
    </dgm:pt>
    <dgm:pt modelId="{B50AE6E3-CD93-C94F-B228-026DC3CDFB89}">
      <dgm:prSet/>
      <dgm:spPr/>
      <dgm:t>
        <a:bodyPr/>
        <a:lstStyle/>
        <a:p>
          <a:r>
            <a:rPr lang="en-US" dirty="0"/>
            <a:t>11-Second Screen</a:t>
          </a:r>
        </a:p>
      </dgm:t>
    </dgm:pt>
    <dgm:pt modelId="{E8D618B1-D37C-5644-A6FD-04D48E8E157E}" type="parTrans" cxnId="{080BA322-5B07-7048-9A43-49060710587A}">
      <dgm:prSet/>
      <dgm:spPr/>
      <dgm:t>
        <a:bodyPr/>
        <a:lstStyle/>
        <a:p>
          <a:endParaRPr lang="en-US"/>
        </a:p>
      </dgm:t>
    </dgm:pt>
    <dgm:pt modelId="{74E4CC0B-934C-594A-B55E-36D2950905F4}" type="sibTrans" cxnId="{080BA322-5B07-7048-9A43-49060710587A}">
      <dgm:prSet/>
      <dgm:spPr/>
      <dgm:t>
        <a:bodyPr/>
        <a:lstStyle/>
        <a:p>
          <a:endParaRPr lang="en-US"/>
        </a:p>
      </dgm:t>
    </dgm:pt>
    <dgm:pt modelId="{5A56477E-4C5A-A248-8D99-87C79225B0B9}">
      <dgm:prSet/>
      <dgm:spPr/>
      <dgm:t>
        <a:bodyPr anchor="t"/>
        <a:lstStyle/>
        <a:p>
          <a:r>
            <a:rPr lang="en-US" dirty="0"/>
            <a:t>Read</a:t>
          </a:r>
        </a:p>
      </dgm:t>
    </dgm:pt>
    <dgm:pt modelId="{BEE78748-CEC1-FE40-A311-66881EB2BAA9}" type="parTrans" cxnId="{A285A2C8-6A9D-7640-871D-F80D14C4736B}">
      <dgm:prSet/>
      <dgm:spPr/>
      <dgm:t>
        <a:bodyPr/>
        <a:lstStyle/>
        <a:p>
          <a:endParaRPr lang="en-US"/>
        </a:p>
      </dgm:t>
    </dgm:pt>
    <dgm:pt modelId="{8E9E5BF1-C763-AB42-B639-65C831372E2F}" type="sibTrans" cxnId="{A285A2C8-6A9D-7640-871D-F80D14C4736B}">
      <dgm:prSet/>
      <dgm:spPr/>
      <dgm:t>
        <a:bodyPr/>
        <a:lstStyle/>
        <a:p>
          <a:endParaRPr lang="en-US"/>
        </a:p>
      </dgm:t>
    </dgm:pt>
    <dgm:pt modelId="{BB9A8C3C-ED58-0E41-90B1-4A9548A30874}" type="pres">
      <dgm:prSet presAssocID="{472B063D-2D18-1547-8925-FD9C8E8602FB}" presName="Name0" presStyleCnt="0">
        <dgm:presLayoutVars>
          <dgm:dir/>
          <dgm:animLvl val="lvl"/>
          <dgm:resizeHandles val="exact"/>
        </dgm:presLayoutVars>
      </dgm:prSet>
      <dgm:spPr/>
    </dgm:pt>
    <dgm:pt modelId="{3C07CE79-DC7C-6045-905F-783D0A145408}" type="pres">
      <dgm:prSet presAssocID="{581B11CC-5E0B-D248-B761-2DDAB499F1B3}" presName="Name8" presStyleCnt="0"/>
      <dgm:spPr/>
    </dgm:pt>
    <dgm:pt modelId="{24967AA4-5BC0-BA4E-A9B0-91B2C9DBC164}" type="pres">
      <dgm:prSet presAssocID="{581B11CC-5E0B-D248-B761-2DDAB499F1B3}" presName="level" presStyleLbl="node1" presStyleIdx="0" presStyleCnt="5">
        <dgm:presLayoutVars>
          <dgm:chMax val="1"/>
          <dgm:bulletEnabled val="1"/>
        </dgm:presLayoutVars>
      </dgm:prSet>
      <dgm:spPr/>
    </dgm:pt>
    <dgm:pt modelId="{F5A67C17-F250-3B4E-BFF2-150596ECC18A}" type="pres">
      <dgm:prSet presAssocID="{581B11CC-5E0B-D248-B761-2DDAB499F1B3}" presName="levelTx" presStyleLbl="revTx" presStyleIdx="0" presStyleCnt="0">
        <dgm:presLayoutVars>
          <dgm:chMax val="1"/>
          <dgm:bulletEnabled val="1"/>
        </dgm:presLayoutVars>
      </dgm:prSet>
      <dgm:spPr/>
    </dgm:pt>
    <dgm:pt modelId="{9EF4B400-410F-4D42-A8EF-889D410C3EFE}" type="pres">
      <dgm:prSet presAssocID="{579096DD-E26A-6D41-8903-4417CAF56F65}" presName="Name8" presStyleCnt="0"/>
      <dgm:spPr/>
    </dgm:pt>
    <dgm:pt modelId="{C284787A-EA88-534D-94E0-A6DBEE00F4C7}" type="pres">
      <dgm:prSet presAssocID="{579096DD-E26A-6D41-8903-4417CAF56F65}" presName="level" presStyleLbl="node1" presStyleIdx="1" presStyleCnt="5">
        <dgm:presLayoutVars>
          <dgm:chMax val="1"/>
          <dgm:bulletEnabled val="1"/>
        </dgm:presLayoutVars>
      </dgm:prSet>
      <dgm:spPr/>
    </dgm:pt>
    <dgm:pt modelId="{91B4766E-A506-2E41-9E0D-8C5D11901D7A}" type="pres">
      <dgm:prSet presAssocID="{579096DD-E26A-6D41-8903-4417CAF56F65}" presName="levelTx" presStyleLbl="revTx" presStyleIdx="0" presStyleCnt="0">
        <dgm:presLayoutVars>
          <dgm:chMax val="1"/>
          <dgm:bulletEnabled val="1"/>
        </dgm:presLayoutVars>
      </dgm:prSet>
      <dgm:spPr/>
    </dgm:pt>
    <dgm:pt modelId="{E05C43F3-394D-D140-A3E6-B325EE060EEE}" type="pres">
      <dgm:prSet presAssocID="{12D9FFC0-1CF4-274B-86E0-0850B7ADF9B0}" presName="Name8" presStyleCnt="0"/>
      <dgm:spPr/>
    </dgm:pt>
    <dgm:pt modelId="{E2E9A45B-0102-A448-97C2-22A9E4220EFB}" type="pres">
      <dgm:prSet presAssocID="{12D9FFC0-1CF4-274B-86E0-0850B7ADF9B0}" presName="level" presStyleLbl="node1" presStyleIdx="2" presStyleCnt="5">
        <dgm:presLayoutVars>
          <dgm:chMax val="1"/>
          <dgm:bulletEnabled val="1"/>
        </dgm:presLayoutVars>
      </dgm:prSet>
      <dgm:spPr/>
    </dgm:pt>
    <dgm:pt modelId="{00E3144E-A6C8-B343-8C57-8E94C56A9DDD}" type="pres">
      <dgm:prSet presAssocID="{12D9FFC0-1CF4-274B-86E0-0850B7ADF9B0}" presName="levelTx" presStyleLbl="revTx" presStyleIdx="0" presStyleCnt="0">
        <dgm:presLayoutVars>
          <dgm:chMax val="1"/>
          <dgm:bulletEnabled val="1"/>
        </dgm:presLayoutVars>
      </dgm:prSet>
      <dgm:spPr/>
    </dgm:pt>
    <dgm:pt modelId="{F60214AE-E50B-CA49-B154-C3581FB34B28}" type="pres">
      <dgm:prSet presAssocID="{B50AE6E3-CD93-C94F-B228-026DC3CDFB89}" presName="Name8" presStyleCnt="0"/>
      <dgm:spPr/>
    </dgm:pt>
    <dgm:pt modelId="{5851FE5D-7E83-9545-B078-E517055C791D}" type="pres">
      <dgm:prSet presAssocID="{B50AE6E3-CD93-C94F-B228-026DC3CDFB89}" presName="level" presStyleLbl="node1" presStyleIdx="3" presStyleCnt="5">
        <dgm:presLayoutVars>
          <dgm:chMax val="1"/>
          <dgm:bulletEnabled val="1"/>
        </dgm:presLayoutVars>
      </dgm:prSet>
      <dgm:spPr/>
    </dgm:pt>
    <dgm:pt modelId="{D1F38F31-5367-0342-8116-AADA07F0FC32}" type="pres">
      <dgm:prSet presAssocID="{B50AE6E3-CD93-C94F-B228-026DC3CDFB89}" presName="levelTx" presStyleLbl="revTx" presStyleIdx="0" presStyleCnt="0">
        <dgm:presLayoutVars>
          <dgm:chMax val="1"/>
          <dgm:bulletEnabled val="1"/>
        </dgm:presLayoutVars>
      </dgm:prSet>
      <dgm:spPr/>
    </dgm:pt>
    <dgm:pt modelId="{AF642169-7D48-8943-9C0A-0848AE7AD32C}" type="pres">
      <dgm:prSet presAssocID="{5A56477E-4C5A-A248-8D99-87C79225B0B9}" presName="Name8" presStyleCnt="0"/>
      <dgm:spPr/>
    </dgm:pt>
    <dgm:pt modelId="{F2782958-AF99-4B4F-8E50-3A3587902B54}" type="pres">
      <dgm:prSet presAssocID="{5A56477E-4C5A-A248-8D99-87C79225B0B9}" presName="level" presStyleLbl="node1" presStyleIdx="4" presStyleCnt="5">
        <dgm:presLayoutVars>
          <dgm:chMax val="1"/>
          <dgm:bulletEnabled val="1"/>
        </dgm:presLayoutVars>
      </dgm:prSet>
      <dgm:spPr/>
    </dgm:pt>
    <dgm:pt modelId="{8B72E55E-DDBF-E747-93B0-80FC40030C52}" type="pres">
      <dgm:prSet presAssocID="{5A56477E-4C5A-A248-8D99-87C79225B0B9}" presName="levelTx" presStyleLbl="revTx" presStyleIdx="0" presStyleCnt="0">
        <dgm:presLayoutVars>
          <dgm:chMax val="1"/>
          <dgm:bulletEnabled val="1"/>
        </dgm:presLayoutVars>
      </dgm:prSet>
      <dgm:spPr/>
    </dgm:pt>
  </dgm:ptLst>
  <dgm:cxnLst>
    <dgm:cxn modelId="{A3417921-C754-7247-BC33-4C3BE20B1C7F}" type="presOf" srcId="{12D9FFC0-1CF4-274B-86E0-0850B7ADF9B0}" destId="{E2E9A45B-0102-A448-97C2-22A9E4220EFB}" srcOrd="0" destOrd="0" presId="urn:microsoft.com/office/officeart/2005/8/layout/pyramid3"/>
    <dgm:cxn modelId="{080BA322-5B07-7048-9A43-49060710587A}" srcId="{472B063D-2D18-1547-8925-FD9C8E8602FB}" destId="{B50AE6E3-CD93-C94F-B228-026DC3CDFB89}" srcOrd="3" destOrd="0" parTransId="{E8D618B1-D37C-5644-A6FD-04D48E8E157E}" sibTransId="{74E4CC0B-934C-594A-B55E-36D2950905F4}"/>
    <dgm:cxn modelId="{CF612B25-8E7D-064B-91AF-1942A8C564E4}" type="presOf" srcId="{581B11CC-5E0B-D248-B761-2DDAB499F1B3}" destId="{24967AA4-5BC0-BA4E-A9B0-91B2C9DBC164}" srcOrd="0" destOrd="0" presId="urn:microsoft.com/office/officeart/2005/8/layout/pyramid3"/>
    <dgm:cxn modelId="{F8B78835-A61E-4942-A9BC-85139FB48E03}" srcId="{472B063D-2D18-1547-8925-FD9C8E8602FB}" destId="{12D9FFC0-1CF4-274B-86E0-0850B7ADF9B0}" srcOrd="2" destOrd="0" parTransId="{16099698-A1E9-9541-834D-7FA42EC69770}" sibTransId="{FD8C3C5C-4439-AF41-82E8-A8876B5EBB02}"/>
    <dgm:cxn modelId="{69407547-5623-CA41-B5BC-191DDA651A61}" type="presOf" srcId="{5A56477E-4C5A-A248-8D99-87C79225B0B9}" destId="{8B72E55E-DDBF-E747-93B0-80FC40030C52}" srcOrd="1" destOrd="0" presId="urn:microsoft.com/office/officeart/2005/8/layout/pyramid3"/>
    <dgm:cxn modelId="{C9E60F56-0DC3-5844-8491-AB6FB2CBFBCC}" type="presOf" srcId="{B50AE6E3-CD93-C94F-B228-026DC3CDFB89}" destId="{5851FE5D-7E83-9545-B078-E517055C791D}" srcOrd="0" destOrd="0" presId="urn:microsoft.com/office/officeart/2005/8/layout/pyramid3"/>
    <dgm:cxn modelId="{A6793E7A-91F8-4947-B463-339B0AE445BC}" type="presOf" srcId="{472B063D-2D18-1547-8925-FD9C8E8602FB}" destId="{BB9A8C3C-ED58-0E41-90B1-4A9548A30874}" srcOrd="0" destOrd="0" presId="urn:microsoft.com/office/officeart/2005/8/layout/pyramid3"/>
    <dgm:cxn modelId="{FBD63B8A-4FBB-4E43-895E-ABE3C19E219B}" type="presOf" srcId="{12D9FFC0-1CF4-274B-86E0-0850B7ADF9B0}" destId="{00E3144E-A6C8-B343-8C57-8E94C56A9DDD}" srcOrd="1" destOrd="0" presId="urn:microsoft.com/office/officeart/2005/8/layout/pyramid3"/>
    <dgm:cxn modelId="{98209EA3-ED07-CA4D-95DD-27C7C502542B}" type="presOf" srcId="{581B11CC-5E0B-D248-B761-2DDAB499F1B3}" destId="{F5A67C17-F250-3B4E-BFF2-150596ECC18A}" srcOrd="1" destOrd="0" presId="urn:microsoft.com/office/officeart/2005/8/layout/pyramid3"/>
    <dgm:cxn modelId="{F03222AE-5514-8647-8978-868D11537CDD}" srcId="{472B063D-2D18-1547-8925-FD9C8E8602FB}" destId="{581B11CC-5E0B-D248-B761-2DDAB499F1B3}" srcOrd="0" destOrd="0" parTransId="{CB59A9E5-7EED-4840-9E7A-0679979624B2}" sibTransId="{F1A08B21-8CE6-874A-8F84-AAA40A2FE18A}"/>
    <dgm:cxn modelId="{D5C06FBF-A7A0-F045-B417-7FBE6E950509}" type="presOf" srcId="{B50AE6E3-CD93-C94F-B228-026DC3CDFB89}" destId="{D1F38F31-5367-0342-8116-AADA07F0FC32}" srcOrd="1" destOrd="0" presId="urn:microsoft.com/office/officeart/2005/8/layout/pyramid3"/>
    <dgm:cxn modelId="{A285A2C8-6A9D-7640-871D-F80D14C4736B}" srcId="{472B063D-2D18-1547-8925-FD9C8E8602FB}" destId="{5A56477E-4C5A-A248-8D99-87C79225B0B9}" srcOrd="4" destOrd="0" parTransId="{BEE78748-CEC1-FE40-A311-66881EB2BAA9}" sibTransId="{8E9E5BF1-C763-AB42-B639-65C831372E2F}"/>
    <dgm:cxn modelId="{A4E495CB-63CC-D048-A7FF-E5B456C25E1B}" srcId="{472B063D-2D18-1547-8925-FD9C8E8602FB}" destId="{579096DD-E26A-6D41-8903-4417CAF56F65}" srcOrd="1" destOrd="0" parTransId="{13D1214E-8634-934C-8024-A4FDAF8F1B1D}" sibTransId="{B1CA1E7F-80E2-AF4E-B296-35E4BCDF768B}"/>
    <dgm:cxn modelId="{5C2D8BDB-ADCC-824B-B294-3E5897CDD5FC}" type="presOf" srcId="{579096DD-E26A-6D41-8903-4417CAF56F65}" destId="{91B4766E-A506-2E41-9E0D-8C5D11901D7A}" srcOrd="1" destOrd="0" presId="urn:microsoft.com/office/officeart/2005/8/layout/pyramid3"/>
    <dgm:cxn modelId="{1F2AD8F3-FE6E-B941-9E47-10C834F2A4A8}" type="presOf" srcId="{579096DD-E26A-6D41-8903-4417CAF56F65}" destId="{C284787A-EA88-534D-94E0-A6DBEE00F4C7}" srcOrd="0" destOrd="0" presId="urn:microsoft.com/office/officeart/2005/8/layout/pyramid3"/>
    <dgm:cxn modelId="{A8D708FF-E9AF-2B46-B7F0-09793CE5A526}" type="presOf" srcId="{5A56477E-4C5A-A248-8D99-87C79225B0B9}" destId="{F2782958-AF99-4B4F-8E50-3A3587902B54}" srcOrd="0" destOrd="0" presId="urn:microsoft.com/office/officeart/2005/8/layout/pyramid3"/>
    <dgm:cxn modelId="{CB86E0AE-6F0B-2F46-AF83-70A76ECEAECA}" type="presParOf" srcId="{BB9A8C3C-ED58-0E41-90B1-4A9548A30874}" destId="{3C07CE79-DC7C-6045-905F-783D0A145408}" srcOrd="0" destOrd="0" presId="urn:microsoft.com/office/officeart/2005/8/layout/pyramid3"/>
    <dgm:cxn modelId="{BF8965D3-7658-A14F-A381-C02BDF648E62}" type="presParOf" srcId="{3C07CE79-DC7C-6045-905F-783D0A145408}" destId="{24967AA4-5BC0-BA4E-A9B0-91B2C9DBC164}" srcOrd="0" destOrd="0" presId="urn:microsoft.com/office/officeart/2005/8/layout/pyramid3"/>
    <dgm:cxn modelId="{AA018D26-62FD-E045-A3C3-7F8288E397F9}" type="presParOf" srcId="{3C07CE79-DC7C-6045-905F-783D0A145408}" destId="{F5A67C17-F250-3B4E-BFF2-150596ECC18A}" srcOrd="1" destOrd="0" presId="urn:microsoft.com/office/officeart/2005/8/layout/pyramid3"/>
    <dgm:cxn modelId="{4E543A00-93BB-DD48-A744-53BE67FCBAEA}" type="presParOf" srcId="{BB9A8C3C-ED58-0E41-90B1-4A9548A30874}" destId="{9EF4B400-410F-4D42-A8EF-889D410C3EFE}" srcOrd="1" destOrd="0" presId="urn:microsoft.com/office/officeart/2005/8/layout/pyramid3"/>
    <dgm:cxn modelId="{9B06F144-7448-1849-ACB7-3CAB9E732911}" type="presParOf" srcId="{9EF4B400-410F-4D42-A8EF-889D410C3EFE}" destId="{C284787A-EA88-534D-94E0-A6DBEE00F4C7}" srcOrd="0" destOrd="0" presId="urn:microsoft.com/office/officeart/2005/8/layout/pyramid3"/>
    <dgm:cxn modelId="{D68EC158-60C9-8042-A685-A085A1CECDB1}" type="presParOf" srcId="{9EF4B400-410F-4D42-A8EF-889D410C3EFE}" destId="{91B4766E-A506-2E41-9E0D-8C5D11901D7A}" srcOrd="1" destOrd="0" presId="urn:microsoft.com/office/officeart/2005/8/layout/pyramid3"/>
    <dgm:cxn modelId="{5BC9E210-7E1F-4F4F-9A98-22A4A5E62FA1}" type="presParOf" srcId="{BB9A8C3C-ED58-0E41-90B1-4A9548A30874}" destId="{E05C43F3-394D-D140-A3E6-B325EE060EEE}" srcOrd="2" destOrd="0" presId="urn:microsoft.com/office/officeart/2005/8/layout/pyramid3"/>
    <dgm:cxn modelId="{268207BF-AA64-FF48-BED7-EE85EAC503DC}" type="presParOf" srcId="{E05C43F3-394D-D140-A3E6-B325EE060EEE}" destId="{E2E9A45B-0102-A448-97C2-22A9E4220EFB}" srcOrd="0" destOrd="0" presId="urn:microsoft.com/office/officeart/2005/8/layout/pyramid3"/>
    <dgm:cxn modelId="{59B8EE8A-E23D-6445-9E64-5941054B3676}" type="presParOf" srcId="{E05C43F3-394D-D140-A3E6-B325EE060EEE}" destId="{00E3144E-A6C8-B343-8C57-8E94C56A9DDD}" srcOrd="1" destOrd="0" presId="urn:microsoft.com/office/officeart/2005/8/layout/pyramid3"/>
    <dgm:cxn modelId="{8BC5451E-34C2-4D44-A7BB-CA6A351A27E0}" type="presParOf" srcId="{BB9A8C3C-ED58-0E41-90B1-4A9548A30874}" destId="{F60214AE-E50B-CA49-B154-C3581FB34B28}" srcOrd="3" destOrd="0" presId="urn:microsoft.com/office/officeart/2005/8/layout/pyramid3"/>
    <dgm:cxn modelId="{AF22A515-D40D-2749-867F-CB91D1B7182F}" type="presParOf" srcId="{F60214AE-E50B-CA49-B154-C3581FB34B28}" destId="{5851FE5D-7E83-9545-B078-E517055C791D}" srcOrd="0" destOrd="0" presId="urn:microsoft.com/office/officeart/2005/8/layout/pyramid3"/>
    <dgm:cxn modelId="{97339FC2-4D16-7643-858C-1926EBBE4FE3}" type="presParOf" srcId="{F60214AE-E50B-CA49-B154-C3581FB34B28}" destId="{D1F38F31-5367-0342-8116-AADA07F0FC32}" srcOrd="1" destOrd="0" presId="urn:microsoft.com/office/officeart/2005/8/layout/pyramid3"/>
    <dgm:cxn modelId="{C7BBAF6B-BA87-2841-87D6-C4DC8AE7C817}" type="presParOf" srcId="{BB9A8C3C-ED58-0E41-90B1-4A9548A30874}" destId="{AF642169-7D48-8943-9C0A-0848AE7AD32C}" srcOrd="4" destOrd="0" presId="urn:microsoft.com/office/officeart/2005/8/layout/pyramid3"/>
    <dgm:cxn modelId="{25CCB9FF-C836-2745-8488-653A1319BD56}" type="presParOf" srcId="{AF642169-7D48-8943-9C0A-0848AE7AD32C}" destId="{F2782958-AF99-4B4F-8E50-3A3587902B54}" srcOrd="0" destOrd="0" presId="urn:microsoft.com/office/officeart/2005/8/layout/pyramid3"/>
    <dgm:cxn modelId="{75013004-B2CD-A44D-9972-E5D54E21DC27}" type="presParOf" srcId="{AF642169-7D48-8943-9C0A-0848AE7AD32C}" destId="{8B72E55E-DDBF-E747-93B0-80FC40030C5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dgm:t>
        <a:bodyPr/>
        <a:lstStyle/>
        <a:p>
          <a:r>
            <a:rPr lang="en-US" sz="2000" b="1" dirty="0">
              <a:latin typeface="+mj-lt"/>
              <a:ea typeface="Calibri" charset="0"/>
              <a:cs typeface="Calibri" charset="0"/>
            </a:rPr>
            <a:t>Resume Screening</a:t>
          </a:r>
          <a:endParaRPr lang="en-US" sz="2100" b="1" dirty="0">
            <a:latin typeface="+mj-lt"/>
          </a:endParaRP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6E78410F-604C-43A6-A991-1F6A0685C76E}">
      <dgm:prSet custT="1"/>
      <dgm:spPr/>
      <dgm:t>
        <a:bodyPr lIns="182880" tIns="182880" rIns="182880" bIns="182880"/>
        <a:lstStyle/>
        <a:p>
          <a:pPr marL="0">
            <a:lnSpc>
              <a:spcPct val="100000"/>
            </a:lnSpc>
            <a:buNone/>
          </a:pPr>
          <a:r>
            <a:rPr lang="en-US" sz="1800" b="0" i="0" dirty="0"/>
            <a:t>Follows directions</a:t>
          </a:r>
        </a:p>
        <a:p>
          <a:pPr marL="0">
            <a:lnSpc>
              <a:spcPct val="100000"/>
            </a:lnSpc>
            <a:buNone/>
          </a:pPr>
          <a:r>
            <a:rPr lang="en-US" sz="1800" b="0" i="0" dirty="0"/>
            <a:t>Demonstrated analysis of our needs</a:t>
          </a:r>
        </a:p>
        <a:p>
          <a:pPr marL="0">
            <a:lnSpc>
              <a:spcPct val="100000"/>
            </a:lnSpc>
            <a:buNone/>
          </a:pPr>
          <a:r>
            <a:rPr lang="en-US" sz="1800" b="0" i="0" dirty="0"/>
            <a:t>Is detail oriented</a:t>
          </a:r>
        </a:p>
        <a:p>
          <a:pPr marL="0">
            <a:lnSpc>
              <a:spcPct val="100000"/>
            </a:lnSpc>
            <a:buNone/>
          </a:pPr>
          <a:r>
            <a:rPr lang="en-US" sz="1800" b="0" i="0" dirty="0"/>
            <a:t>Deception analysis (like plagiarism)</a:t>
          </a:r>
        </a:p>
        <a:p>
          <a:pPr marL="0">
            <a:lnSpc>
              <a:spcPct val="100000"/>
            </a:lnSpc>
            <a:buNone/>
          </a:pPr>
          <a:endParaRPr lang="en-US" sz="1800" dirty="0">
            <a:latin typeface="Calibri" charset="0"/>
            <a:ea typeface="Calibri" charset="0"/>
            <a:cs typeface="Calibri" charset="0"/>
          </a:endParaRPr>
        </a:p>
      </dgm:t>
    </dgm:pt>
    <dgm:pt modelId="{B87758DC-95B9-415D-8FA2-3A592F03EEB6}" type="parTrans" cxnId="{E6E94786-140A-4645-ACBD-B11A56308E02}">
      <dgm:prSet/>
      <dgm:spPr/>
      <dgm:t>
        <a:bodyPr/>
        <a:lstStyle/>
        <a:p>
          <a:endParaRPr lang="en-US"/>
        </a:p>
      </dgm:t>
    </dgm:pt>
    <dgm:pt modelId="{81ADE71D-3BBC-45B9-8FE7-89C53F21FB8E}" type="sibTrans" cxnId="{E6E94786-140A-4645-ACBD-B11A56308E02}">
      <dgm:prSet/>
      <dgm:spPr/>
      <dgm:t>
        <a:bodyPr/>
        <a:lstStyle/>
        <a:p>
          <a:endParaRPr lang="en-US"/>
        </a:p>
      </dgm:t>
    </dgm:pt>
    <dgm:pt modelId="{57B30C7E-2C98-474C-972A-4A9F013596F6}">
      <dgm:prSet custT="1"/>
      <dgm:spPr/>
      <dgm:t>
        <a:bodyPr/>
        <a:lstStyle/>
        <a:p>
          <a:r>
            <a:rPr lang="en-US" sz="2000" b="1" dirty="0">
              <a:latin typeface="+mj-lt"/>
              <a:ea typeface="Calibri" charset="0"/>
              <a:cs typeface="Calibri" charset="0"/>
            </a:rPr>
            <a:t>First Interview</a:t>
          </a:r>
        </a:p>
      </dgm:t>
    </dgm:pt>
    <dgm:pt modelId="{3C56CB1B-7905-41E8-90E6-A55A14BA7821}" type="parTrans" cxnId="{13126A2F-129D-4762-93CF-9798949EB589}">
      <dgm:prSet/>
      <dgm:spPr/>
      <dgm:t>
        <a:bodyPr/>
        <a:lstStyle/>
        <a:p>
          <a:endParaRPr lang="en-US"/>
        </a:p>
      </dgm:t>
    </dgm:pt>
    <dgm:pt modelId="{7F14057D-1A20-4F64-A110-C77AC5F00602}" type="sibTrans" cxnId="{13126A2F-129D-4762-93CF-9798949EB589}">
      <dgm:prSet/>
      <dgm:spPr/>
      <dgm:t>
        <a:bodyPr/>
        <a:lstStyle/>
        <a:p>
          <a:endParaRPr lang="en-US"/>
        </a:p>
      </dgm:t>
    </dgm:pt>
    <dgm:pt modelId="{B45FF3C1-5A75-4E4C-B2B6-84B0FAC421C2}">
      <dgm:prSet custT="1"/>
      <dgm:spPr/>
      <dgm:t>
        <a:bodyPr lIns="182880" tIns="182880" rIns="182880" bIns="182880"/>
        <a:lstStyle/>
        <a:p>
          <a:pPr marL="0">
            <a:lnSpc>
              <a:spcPct val="100000"/>
            </a:lnSpc>
            <a:buNone/>
          </a:pPr>
          <a:r>
            <a:rPr lang="en-US" sz="1800" b="0" i="0" dirty="0"/>
            <a:t>Conducted by a ‘bot’</a:t>
          </a:r>
        </a:p>
        <a:p>
          <a:pPr marL="0">
            <a:lnSpc>
              <a:spcPct val="100000"/>
            </a:lnSpc>
            <a:buNone/>
          </a:pPr>
          <a:r>
            <a:rPr lang="en-US" sz="1800" b="0" i="0" dirty="0">
              <a:latin typeface="Calibri" charset="0"/>
              <a:ea typeface="Calibri" charset="0"/>
              <a:cs typeface="Calibri" charset="0"/>
            </a:rPr>
            <a:t>Person records answers which are transcribed &amp; run through the ATS</a:t>
          </a:r>
        </a:p>
        <a:p>
          <a:pPr marL="0">
            <a:lnSpc>
              <a:spcPct val="100000"/>
            </a:lnSpc>
            <a:buNone/>
          </a:pPr>
          <a:r>
            <a:rPr lang="en-US" sz="1800" b="0" i="0" dirty="0">
              <a:latin typeface="Calibri" charset="0"/>
              <a:ea typeface="Calibri" charset="0"/>
              <a:cs typeface="Calibri" charset="0"/>
            </a:rPr>
            <a:t>Assesses identity of writer</a:t>
          </a:r>
        </a:p>
        <a:p>
          <a:pPr marL="0">
            <a:lnSpc>
              <a:spcPct val="100000"/>
            </a:lnSpc>
            <a:buNone/>
          </a:pPr>
          <a:r>
            <a:rPr lang="en-US" sz="1800" b="0" i="0" dirty="0">
              <a:latin typeface="Calibri" charset="0"/>
              <a:ea typeface="Calibri" charset="0"/>
              <a:cs typeface="Calibri" charset="0"/>
            </a:rPr>
            <a:t>May be followed by ‘Zoom’ interview</a:t>
          </a:r>
          <a:endParaRPr lang="en-US" sz="1800" dirty="0">
            <a:latin typeface="Calibri" charset="0"/>
            <a:ea typeface="Calibri" charset="0"/>
            <a:cs typeface="Calibri" charset="0"/>
          </a:endParaRPr>
        </a:p>
      </dgm:t>
    </dgm:pt>
    <dgm:pt modelId="{34A81C80-FF70-48EA-B442-BDB1EF403754}" type="parTrans" cxnId="{D6AF6FC0-4B56-4246-AC09-69D41F1CFC6B}">
      <dgm:prSet/>
      <dgm:spPr/>
      <dgm:t>
        <a:bodyPr/>
        <a:lstStyle/>
        <a:p>
          <a:endParaRPr lang="en-US"/>
        </a:p>
      </dgm:t>
    </dgm:pt>
    <dgm:pt modelId="{5B9815BA-8A8F-4251-B182-AD39A4FE26DD}" type="sibTrans" cxnId="{D6AF6FC0-4B56-4246-AC09-69D41F1CFC6B}">
      <dgm:prSet/>
      <dgm:spPr/>
      <dgm:t>
        <a:bodyPr/>
        <a:lstStyle/>
        <a:p>
          <a:endParaRPr lang="en-US"/>
        </a:p>
      </dgm:t>
    </dgm:pt>
    <dgm:pt modelId="{0A954AA6-C6B0-4271-8792-CCCE30CE7D69}">
      <dgm:prSet custT="1"/>
      <dgm:spPr/>
      <dgm:t>
        <a:bodyPr/>
        <a:lstStyle/>
        <a:p>
          <a:r>
            <a:rPr lang="en-US" sz="2000" b="1" dirty="0">
              <a:latin typeface="+mj-lt"/>
              <a:ea typeface="Calibri" charset="0"/>
              <a:cs typeface="Calibri" charset="0"/>
            </a:rPr>
            <a:t>References</a:t>
          </a:r>
          <a:endParaRPr lang="en-US" sz="2100" b="1" dirty="0">
            <a:latin typeface="+mj-lt"/>
            <a:ea typeface="Calibri" charset="0"/>
            <a:cs typeface="Calibri" charset="0"/>
          </a:endParaRPr>
        </a:p>
      </dgm:t>
    </dgm:pt>
    <dgm:pt modelId="{81CA91A9-12C9-4000-A833-6528B617CCA1}" type="parTrans" cxnId="{61DE8435-87FC-4ED8-A1D9-A0E36224C192}">
      <dgm:prSet/>
      <dgm:spPr/>
      <dgm:t>
        <a:bodyPr/>
        <a:lstStyle/>
        <a:p>
          <a:endParaRPr lang="en-US"/>
        </a:p>
      </dgm:t>
    </dgm:pt>
    <dgm:pt modelId="{7635DF39-FFCE-4F67-A43A-C3F7B847830D}" type="sibTrans" cxnId="{61DE8435-87FC-4ED8-A1D9-A0E36224C192}">
      <dgm:prSet/>
      <dgm:spPr/>
      <dgm:t>
        <a:bodyPr/>
        <a:lstStyle/>
        <a:p>
          <a:endParaRPr lang="en-US"/>
        </a:p>
      </dgm:t>
    </dgm:pt>
    <dgm:pt modelId="{838BD54C-88AD-40D7-AF5F-AB65EB0898A5}">
      <dgm:prSet custT="1"/>
      <dgm:spPr/>
      <dgm:t>
        <a:bodyPr lIns="182880" tIns="182880" rIns="182880" bIns="182880"/>
        <a:lstStyle/>
        <a:p>
          <a:pPr marL="0">
            <a:lnSpc>
              <a:spcPct val="100000"/>
            </a:lnSpc>
            <a:buNone/>
          </a:pPr>
          <a:r>
            <a:rPr lang="en-US" sz="1800" b="0" i="0" dirty="0"/>
            <a:t>Conducted via an online questionnaire</a:t>
          </a:r>
          <a:endParaRPr lang="en-US" sz="1800" dirty="0">
            <a:latin typeface="Calibri" charset="0"/>
            <a:ea typeface="Calibri" charset="0"/>
            <a:cs typeface="Calibri" charset="0"/>
          </a:endParaRPr>
        </a:p>
      </dgm:t>
    </dgm:pt>
    <dgm:pt modelId="{FD106F30-FED7-4A4D-9063-A51FC1861B8D}" type="parTrans" cxnId="{122438FB-0EB1-4DC7-B97A-C5EDE3236321}">
      <dgm:prSet/>
      <dgm:spPr/>
      <dgm:t>
        <a:bodyPr/>
        <a:lstStyle/>
        <a:p>
          <a:endParaRPr lang="en-US"/>
        </a:p>
      </dgm:t>
    </dgm:pt>
    <dgm:pt modelId="{C5AC6457-3C00-4583-9061-8DA5017D63FF}" type="sibTrans" cxnId="{122438FB-0EB1-4DC7-B97A-C5EDE3236321}">
      <dgm:prSet/>
      <dgm:spPr/>
      <dgm:t>
        <a:bodyPr/>
        <a:lstStyle/>
        <a:p>
          <a:endParaRPr lang="en-US"/>
        </a:p>
      </dgm:t>
    </dgm:pt>
    <dgm:pt modelId="{1E1BD5C7-7E98-4E9C-980A-6231C710F86D}">
      <dgm:prSet custT="1"/>
      <dgm:spPr/>
      <dgm:t>
        <a:bodyPr/>
        <a:lstStyle/>
        <a:p>
          <a:r>
            <a:rPr lang="en-US" sz="2000" b="1" dirty="0">
              <a:latin typeface="+mj-lt"/>
              <a:ea typeface="Calibri" charset="0"/>
              <a:cs typeface="Calibri" charset="0"/>
            </a:rPr>
            <a:t>Offer</a:t>
          </a:r>
        </a:p>
      </dgm:t>
    </dgm:pt>
    <dgm:pt modelId="{63D0BD99-D324-4743-A063-0F16264E6A03}" type="parTrans" cxnId="{F291143C-5080-4FD6-BEEA-B126FBAFEC70}">
      <dgm:prSet/>
      <dgm:spPr/>
      <dgm:t>
        <a:bodyPr/>
        <a:lstStyle/>
        <a:p>
          <a:endParaRPr lang="en-US"/>
        </a:p>
      </dgm:t>
    </dgm:pt>
    <dgm:pt modelId="{BDC49242-DD3A-494A-A4AF-E750AD6D3DAB}" type="sibTrans" cxnId="{F291143C-5080-4FD6-BEEA-B126FBAFEC70}">
      <dgm:prSet/>
      <dgm:spPr/>
      <dgm:t>
        <a:bodyPr/>
        <a:lstStyle/>
        <a:p>
          <a:endParaRPr lang="en-US"/>
        </a:p>
      </dgm:t>
    </dgm:pt>
    <dgm:pt modelId="{A0B60079-4AAF-49AC-8F08-8A2DFAEE29DB}">
      <dgm:prSet custT="1"/>
      <dgm:spPr/>
      <dgm:t>
        <a:bodyPr lIns="182880" tIns="182880" rIns="182880" bIns="182880"/>
        <a:lstStyle/>
        <a:p>
          <a:pPr marL="0">
            <a:lnSpc>
              <a:spcPct val="100000"/>
            </a:lnSpc>
            <a:buNone/>
          </a:pPr>
          <a:r>
            <a:rPr lang="en-US" sz="1800" b="0" i="0" dirty="0"/>
            <a:t>The offer may be altered based on the number of months of experience noted on the resume</a:t>
          </a:r>
          <a:endParaRPr lang="en-US" sz="1800" dirty="0">
            <a:latin typeface="Calibri" charset="0"/>
            <a:ea typeface="Calibri" charset="0"/>
            <a:cs typeface="Calibri" charset="0"/>
          </a:endParaRPr>
        </a:p>
      </dgm:t>
    </dgm:pt>
    <dgm:pt modelId="{94E190C2-DE76-4E92-9B8B-12C8AC85398D}" type="parTrans" cxnId="{DA65D739-98AB-49B5-B28F-78D06B43157F}">
      <dgm:prSet/>
      <dgm:spPr/>
      <dgm:t>
        <a:bodyPr/>
        <a:lstStyle/>
        <a:p>
          <a:endParaRPr lang="en-US"/>
        </a:p>
      </dgm:t>
    </dgm:pt>
    <dgm:pt modelId="{B3783AFC-A7BD-4A0E-8A53-49FBB33EB50F}" type="sibTrans" cxnId="{DA65D739-98AB-49B5-B28F-78D06B43157F}">
      <dgm:prSet/>
      <dgm:spPr/>
      <dgm:t>
        <a:bodyPr/>
        <a:lstStyle/>
        <a:p>
          <a:endParaRPr lang="en-US"/>
        </a:p>
      </dgm:t>
    </dgm:pt>
    <dgm:pt modelId="{13416990-6629-4AE4-B0B2-7DE8418884DB}">
      <dgm:prSet custT="1"/>
      <dgm:spPr/>
      <dgm:t>
        <a:bodyPr/>
        <a:lstStyle/>
        <a:p>
          <a:r>
            <a:rPr lang="en-US" sz="1800" b="1" dirty="0">
              <a:latin typeface="+mj-lt"/>
              <a:ea typeface="Calibri" charset="0"/>
              <a:cs typeface="Calibri" charset="0"/>
            </a:rPr>
            <a:t>Employee Lifecycle</a:t>
          </a:r>
        </a:p>
      </dgm:t>
    </dgm:pt>
    <dgm:pt modelId="{180D8207-97DB-48B4-AFB6-E1571502D51D}" type="parTrans" cxnId="{88C7DEFE-ACEF-4A9F-B154-781CBBFCBE18}">
      <dgm:prSet/>
      <dgm:spPr/>
      <dgm:t>
        <a:bodyPr/>
        <a:lstStyle/>
        <a:p>
          <a:endParaRPr lang="en-US"/>
        </a:p>
      </dgm:t>
    </dgm:pt>
    <dgm:pt modelId="{355D6E8A-518E-4B49-955A-8C7CE0CBDA24}" type="sibTrans" cxnId="{88C7DEFE-ACEF-4A9F-B154-781CBBFCBE18}">
      <dgm:prSet/>
      <dgm:spPr/>
      <dgm:t>
        <a:bodyPr/>
        <a:lstStyle/>
        <a:p>
          <a:endParaRPr lang="en-US"/>
        </a:p>
      </dgm:t>
    </dgm:pt>
    <dgm:pt modelId="{8FE81FEC-2664-411F-AEB3-065F29F52751}">
      <dgm:prSet custT="1"/>
      <dgm:spPr/>
      <dgm:t>
        <a:bodyPr lIns="182880" tIns="182880" rIns="182880" bIns="182880"/>
        <a:lstStyle/>
        <a:p>
          <a:pPr marL="0">
            <a:lnSpc>
              <a:spcPct val="100000"/>
            </a:lnSpc>
            <a:buNone/>
          </a:pPr>
          <a:r>
            <a:rPr lang="en-US" sz="1800" b="0" i="0" dirty="0"/>
            <a:t>History from application – candidacy – hiring – training - through end of employment</a:t>
          </a:r>
          <a:endParaRPr lang="en-US" sz="1800" dirty="0">
            <a:latin typeface="Calibri" charset="0"/>
            <a:ea typeface="Calibri" charset="0"/>
            <a:cs typeface="Calibri"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54C7622E-B3EE-4BFC-B751-4B261C400F01}" type="pres">
      <dgm:prSet presAssocID="{CEA68BC1-0214-475A-AAEB-F2C106BEDF3D}" presName="composite" presStyleCnt="0"/>
      <dgm:spPr/>
    </dgm:pt>
    <dgm:pt modelId="{80A1A6DF-0273-4C9F-A1CF-A320F9DB6FD1}" type="pres">
      <dgm:prSet presAssocID="{CEA68BC1-0214-475A-AAEB-F2C106BEDF3D}" presName="parTx" presStyleLbl="alignNode1" presStyleIdx="0" presStyleCnt="5">
        <dgm:presLayoutVars>
          <dgm:chMax val="0"/>
          <dgm:chPref val="0"/>
        </dgm:presLayoutVars>
      </dgm:prSet>
      <dgm:spPr/>
    </dgm:pt>
    <dgm:pt modelId="{910C52EF-D1F5-4581-A150-24B263AF9343}" type="pres">
      <dgm:prSet presAssocID="{CEA68BC1-0214-475A-AAEB-F2C106BEDF3D}" presName="desTx" presStyleLbl="alignAccFollowNode1" presStyleIdx="0" presStyleCnt="5">
        <dgm:presLayoutVars/>
      </dgm:prSet>
      <dgm:spPr/>
    </dgm:pt>
    <dgm:pt modelId="{06DEF15E-2A95-4424-9CA3-93FFF5A22F97}" type="pres">
      <dgm:prSet presAssocID="{D52D63DB-7300-43C9-9B4D-DCAB119753ED}" presName="space" presStyleCnt="0"/>
      <dgm:spPr/>
    </dgm:pt>
    <dgm:pt modelId="{0D1CB9BF-C612-4FA5-A8ED-CBAA77D93857}" type="pres">
      <dgm:prSet presAssocID="{57B30C7E-2C98-474C-972A-4A9F013596F6}" presName="composite" presStyleCnt="0"/>
      <dgm:spPr/>
    </dgm:pt>
    <dgm:pt modelId="{1F484571-9C36-4EBC-94E8-740ECF59A9E8}" type="pres">
      <dgm:prSet presAssocID="{57B30C7E-2C98-474C-972A-4A9F013596F6}" presName="parTx" presStyleLbl="alignNode1" presStyleIdx="1" presStyleCnt="5">
        <dgm:presLayoutVars>
          <dgm:chMax val="0"/>
          <dgm:chPref val="0"/>
        </dgm:presLayoutVars>
      </dgm:prSet>
      <dgm:spPr/>
    </dgm:pt>
    <dgm:pt modelId="{8382FB71-379A-4A42-BEC2-AAF439B565D5}" type="pres">
      <dgm:prSet presAssocID="{57B30C7E-2C98-474C-972A-4A9F013596F6}" presName="desTx" presStyleLbl="alignAccFollowNode1" presStyleIdx="1" presStyleCnt="5">
        <dgm:presLayoutVars/>
      </dgm:prSet>
      <dgm:spPr/>
    </dgm:pt>
    <dgm:pt modelId="{CEAD898F-DA15-46A5-A07C-10D30E78B5E8}" type="pres">
      <dgm:prSet presAssocID="{7F14057D-1A20-4F64-A110-C77AC5F00602}" presName="space" presStyleCnt="0"/>
      <dgm:spPr/>
    </dgm:pt>
    <dgm:pt modelId="{BEA164EE-1450-4AEB-9527-4E22FBF3C1A8}" type="pres">
      <dgm:prSet presAssocID="{0A954AA6-C6B0-4271-8792-CCCE30CE7D69}" presName="composite" presStyleCnt="0"/>
      <dgm:spPr/>
    </dgm:pt>
    <dgm:pt modelId="{6B33ABE5-CEF1-4B39-82C3-F1FC644C0A8F}" type="pres">
      <dgm:prSet presAssocID="{0A954AA6-C6B0-4271-8792-CCCE30CE7D69}" presName="parTx" presStyleLbl="alignNode1" presStyleIdx="2" presStyleCnt="5">
        <dgm:presLayoutVars>
          <dgm:chMax val="0"/>
          <dgm:chPref val="0"/>
        </dgm:presLayoutVars>
      </dgm:prSet>
      <dgm:spPr/>
    </dgm:pt>
    <dgm:pt modelId="{D49AD3F7-B2B6-4709-A43B-C22DEB981B39}" type="pres">
      <dgm:prSet presAssocID="{0A954AA6-C6B0-4271-8792-CCCE30CE7D69}" presName="desTx" presStyleLbl="alignAccFollowNode1" presStyleIdx="2" presStyleCnt="5">
        <dgm:presLayoutVars/>
      </dgm:prSet>
      <dgm:spPr/>
    </dgm:pt>
    <dgm:pt modelId="{C83CA8A9-5873-4873-B14F-2F0E7FB2ABCC}" type="pres">
      <dgm:prSet presAssocID="{7635DF39-FFCE-4F67-A43A-C3F7B847830D}" presName="space" presStyleCnt="0"/>
      <dgm:spPr/>
    </dgm:pt>
    <dgm:pt modelId="{952DF76F-9AB8-4BB6-B004-372FA36D16E3}" type="pres">
      <dgm:prSet presAssocID="{1E1BD5C7-7E98-4E9C-980A-6231C710F86D}" presName="composite" presStyleCnt="0"/>
      <dgm:spPr/>
    </dgm:pt>
    <dgm:pt modelId="{4AE355A7-3A54-47B1-8CB5-F35120F77B1B}" type="pres">
      <dgm:prSet presAssocID="{1E1BD5C7-7E98-4E9C-980A-6231C710F86D}" presName="parTx" presStyleLbl="alignNode1" presStyleIdx="3" presStyleCnt="5">
        <dgm:presLayoutVars>
          <dgm:chMax val="0"/>
          <dgm:chPref val="0"/>
        </dgm:presLayoutVars>
      </dgm:prSet>
      <dgm:spPr/>
    </dgm:pt>
    <dgm:pt modelId="{C0A30CE6-D937-498A-8D1C-AB49CDB4AE52}" type="pres">
      <dgm:prSet presAssocID="{1E1BD5C7-7E98-4E9C-980A-6231C710F86D}" presName="desTx" presStyleLbl="alignAccFollowNode1" presStyleIdx="3" presStyleCnt="5">
        <dgm:presLayoutVars/>
      </dgm:prSet>
      <dgm:spPr/>
    </dgm:pt>
    <dgm:pt modelId="{5F52C0BF-6756-4EC5-B609-DFC97E73A4A5}" type="pres">
      <dgm:prSet presAssocID="{BDC49242-DD3A-494A-A4AF-E750AD6D3DAB}" presName="space" presStyleCnt="0"/>
      <dgm:spPr/>
    </dgm:pt>
    <dgm:pt modelId="{F042507F-C824-490E-948D-BDF8D9C669BD}" type="pres">
      <dgm:prSet presAssocID="{13416990-6629-4AE4-B0B2-7DE8418884DB}" presName="composite" presStyleCnt="0"/>
      <dgm:spPr/>
    </dgm:pt>
    <dgm:pt modelId="{1D3D5FCC-5789-4468-99A6-5D6A676B6013}" type="pres">
      <dgm:prSet presAssocID="{13416990-6629-4AE4-B0B2-7DE8418884DB}" presName="parTx" presStyleLbl="alignNode1" presStyleIdx="4" presStyleCnt="5">
        <dgm:presLayoutVars>
          <dgm:chMax val="0"/>
          <dgm:chPref val="0"/>
        </dgm:presLayoutVars>
      </dgm:prSet>
      <dgm:spPr/>
    </dgm:pt>
    <dgm:pt modelId="{44C7D37A-568B-4A53-88BE-8330DEF7D4A3}" type="pres">
      <dgm:prSet presAssocID="{13416990-6629-4AE4-B0B2-7DE8418884DB}" presName="desTx" presStyleLbl="alignAccFollowNode1" presStyleIdx="4" presStyleCnt="5">
        <dgm:presLayoutVars/>
      </dgm:prSet>
      <dgm:spPr/>
    </dgm:pt>
  </dgm:ptLst>
  <dgm:cxnLst>
    <dgm:cxn modelId="{4A7F6715-186E-49A7-B901-131CC9610C6D}" srcId="{0DD8915E-DC14-41D6-9BB5-F49E1C265163}" destId="{CEA68BC1-0214-475A-AAEB-F2C106BEDF3D}" srcOrd="0" destOrd="0" parTransId="{D39F5498-D166-4D4F-959E-220D13F281F2}" sibTransId="{D52D63DB-7300-43C9-9B4D-DCAB119753ED}"/>
    <dgm:cxn modelId="{88C0D421-0F9D-49BA-8817-FC936CC87FAC}" type="presOf" srcId="{B45FF3C1-5A75-4E4C-B2B6-84B0FAC421C2}" destId="{8382FB71-379A-4A42-BEC2-AAF439B565D5}" srcOrd="0" destOrd="0" presId="urn:microsoft.com/office/officeart/2016/7/layout/HorizontalActionList"/>
    <dgm:cxn modelId="{13126A2F-129D-4762-93CF-9798949EB589}" srcId="{0DD8915E-DC14-41D6-9BB5-F49E1C265163}" destId="{57B30C7E-2C98-474C-972A-4A9F013596F6}" srcOrd="1" destOrd="0" parTransId="{3C56CB1B-7905-41E8-90E6-A55A14BA7821}" sibTransId="{7F14057D-1A20-4F64-A110-C77AC5F00602}"/>
    <dgm:cxn modelId="{61DE8435-87FC-4ED8-A1D9-A0E36224C192}" srcId="{0DD8915E-DC14-41D6-9BB5-F49E1C265163}" destId="{0A954AA6-C6B0-4271-8792-CCCE30CE7D69}" srcOrd="2" destOrd="0" parTransId="{81CA91A9-12C9-4000-A833-6528B617CCA1}" sibTransId="{7635DF39-FFCE-4F67-A43A-C3F7B847830D}"/>
    <dgm:cxn modelId="{DA65D739-98AB-49B5-B28F-78D06B43157F}" srcId="{1E1BD5C7-7E98-4E9C-980A-6231C710F86D}" destId="{A0B60079-4AAF-49AC-8F08-8A2DFAEE29DB}" srcOrd="0" destOrd="0" parTransId="{94E190C2-DE76-4E92-9B8B-12C8AC85398D}" sibTransId="{B3783AFC-A7BD-4A0E-8A53-49FBB33EB50F}"/>
    <dgm:cxn modelId="{711E093C-AD42-45A4-8D40-A2D39702062E}" srcId="{13416990-6629-4AE4-B0B2-7DE8418884DB}" destId="{8FE81FEC-2664-411F-AEB3-065F29F52751}" srcOrd="0" destOrd="0" parTransId="{BCBC007E-0269-421B-9C41-DE26D5C3A822}" sibTransId="{80230EB7-7230-4881-A631-309C07417378}"/>
    <dgm:cxn modelId="{F291143C-5080-4FD6-BEEA-B126FBAFEC70}" srcId="{0DD8915E-DC14-41D6-9BB5-F49E1C265163}" destId="{1E1BD5C7-7E98-4E9C-980A-6231C710F86D}" srcOrd="3" destOrd="0" parTransId="{63D0BD99-D324-4743-A063-0F16264E6A03}" sibTransId="{BDC49242-DD3A-494A-A4AF-E750AD6D3DAB}"/>
    <dgm:cxn modelId="{7AF7564A-7BD3-438E-9B3C-14BD86824042}" type="presOf" srcId="{57B30C7E-2C98-474C-972A-4A9F013596F6}" destId="{1F484571-9C36-4EBC-94E8-740ECF59A9E8}" srcOrd="0" destOrd="0" presId="urn:microsoft.com/office/officeart/2016/7/layout/HorizontalActionList"/>
    <dgm:cxn modelId="{6AFDC150-9F77-4A36-A180-B36F17F720D5}" type="presOf" srcId="{1E1BD5C7-7E98-4E9C-980A-6231C710F86D}" destId="{4AE355A7-3A54-47B1-8CB5-F35120F77B1B}" srcOrd="0" destOrd="0" presId="urn:microsoft.com/office/officeart/2016/7/layout/HorizontalActionList"/>
    <dgm:cxn modelId="{9C4BCC70-6D73-47C9-B488-C135FF971FCD}" type="presOf" srcId="{13416990-6629-4AE4-B0B2-7DE8418884DB}" destId="{1D3D5FCC-5789-4468-99A6-5D6A676B6013}" srcOrd="0" destOrd="0" presId="urn:microsoft.com/office/officeart/2016/7/layout/HorizontalActionList"/>
    <dgm:cxn modelId="{E6E94786-140A-4645-ACBD-B11A56308E02}" srcId="{CEA68BC1-0214-475A-AAEB-F2C106BEDF3D}" destId="{6E78410F-604C-43A6-A991-1F6A0685C76E}" srcOrd="0" destOrd="0" parTransId="{B87758DC-95B9-415D-8FA2-3A592F03EEB6}" sibTransId="{81ADE71D-3BBC-45B9-8FE7-89C53F21FB8E}"/>
    <dgm:cxn modelId="{77938B8A-5AD8-4A5E-A030-55E04EAC32E6}" type="presOf" srcId="{6E78410F-604C-43A6-A991-1F6A0685C76E}" destId="{910C52EF-D1F5-4581-A150-24B263AF9343}" srcOrd="0" destOrd="0" presId="urn:microsoft.com/office/officeart/2016/7/layout/HorizontalActionList"/>
    <dgm:cxn modelId="{E440549C-0098-4200-80A6-FF88137F160F}" type="presOf" srcId="{0DD8915E-DC14-41D6-9BB5-F49E1C265163}" destId="{917788B4-4702-452B-A9BF-BD370AC7C91D}" srcOrd="0" destOrd="0" presId="urn:microsoft.com/office/officeart/2016/7/layout/HorizontalActionList"/>
    <dgm:cxn modelId="{B33405B2-B51D-4E21-BC61-F0A17B517544}" type="presOf" srcId="{A0B60079-4AAF-49AC-8F08-8A2DFAEE29DB}" destId="{C0A30CE6-D937-498A-8D1C-AB49CDB4AE52}" srcOrd="0" destOrd="0" presId="urn:microsoft.com/office/officeart/2016/7/layout/HorizontalActionList"/>
    <dgm:cxn modelId="{D6AF6FC0-4B56-4246-AC09-69D41F1CFC6B}" srcId="{57B30C7E-2C98-474C-972A-4A9F013596F6}" destId="{B45FF3C1-5A75-4E4C-B2B6-84B0FAC421C2}" srcOrd="0" destOrd="0" parTransId="{34A81C80-FF70-48EA-B442-BDB1EF403754}" sibTransId="{5B9815BA-8A8F-4251-B182-AD39A4FE26DD}"/>
    <dgm:cxn modelId="{B4983ACB-8E8C-4A2A-9B18-8617D7E17A77}" type="presOf" srcId="{838BD54C-88AD-40D7-AF5F-AB65EB0898A5}" destId="{D49AD3F7-B2B6-4709-A43B-C22DEB981B39}" srcOrd="0" destOrd="0" presId="urn:microsoft.com/office/officeart/2016/7/layout/HorizontalActionList"/>
    <dgm:cxn modelId="{F287A5D1-1293-47FF-AD35-F35BD7DB7217}" type="presOf" srcId="{8FE81FEC-2664-411F-AEB3-065F29F52751}" destId="{44C7D37A-568B-4A53-88BE-8330DEF7D4A3}" srcOrd="0" destOrd="0" presId="urn:microsoft.com/office/officeart/2016/7/layout/HorizontalActionList"/>
    <dgm:cxn modelId="{9AF54BDB-DAB3-4B24-A529-369FFC39451F}" type="presOf" srcId="{0A954AA6-C6B0-4271-8792-CCCE30CE7D69}" destId="{6B33ABE5-CEF1-4B39-82C3-F1FC644C0A8F}" srcOrd="0" destOrd="0" presId="urn:microsoft.com/office/officeart/2016/7/layout/HorizontalActionList"/>
    <dgm:cxn modelId="{E3F2F5EC-16B1-4C58-9182-F30E78C8D17D}" type="presOf" srcId="{CEA68BC1-0214-475A-AAEB-F2C106BEDF3D}" destId="{80A1A6DF-0273-4C9F-A1CF-A320F9DB6FD1}" srcOrd="0" destOrd="0" presId="urn:microsoft.com/office/officeart/2016/7/layout/HorizontalActionList"/>
    <dgm:cxn modelId="{122438FB-0EB1-4DC7-B97A-C5EDE3236321}" srcId="{0A954AA6-C6B0-4271-8792-CCCE30CE7D69}" destId="{838BD54C-88AD-40D7-AF5F-AB65EB0898A5}" srcOrd="0" destOrd="0" parTransId="{FD106F30-FED7-4A4D-9063-A51FC1861B8D}" sibTransId="{C5AC6457-3C00-4583-9061-8DA5017D63FF}"/>
    <dgm:cxn modelId="{88C7DEFE-ACEF-4A9F-B154-781CBBFCBE18}" srcId="{0DD8915E-DC14-41D6-9BB5-F49E1C265163}" destId="{13416990-6629-4AE4-B0B2-7DE8418884DB}" srcOrd="4" destOrd="0" parTransId="{180D8207-97DB-48B4-AFB6-E1571502D51D}" sibTransId="{355D6E8A-518E-4B49-955A-8C7CE0CBDA24}"/>
    <dgm:cxn modelId="{33ECD332-58AF-4E88-A500-D1240A9110AD}" type="presParOf" srcId="{917788B4-4702-452B-A9BF-BD370AC7C91D}" destId="{54C7622E-B3EE-4BFC-B751-4B261C400F01}" srcOrd="0" destOrd="0" presId="urn:microsoft.com/office/officeart/2016/7/layout/HorizontalActionList"/>
    <dgm:cxn modelId="{235818C5-3573-4908-AEE0-3A7896555462}" type="presParOf" srcId="{54C7622E-B3EE-4BFC-B751-4B261C400F01}" destId="{80A1A6DF-0273-4C9F-A1CF-A320F9DB6FD1}" srcOrd="0" destOrd="0" presId="urn:microsoft.com/office/officeart/2016/7/layout/HorizontalActionList"/>
    <dgm:cxn modelId="{33438145-C485-436C-AD90-2BC58FD45BD2}" type="presParOf" srcId="{54C7622E-B3EE-4BFC-B751-4B261C400F01}" destId="{910C52EF-D1F5-4581-A150-24B263AF9343}" srcOrd="1" destOrd="0" presId="urn:microsoft.com/office/officeart/2016/7/layout/HorizontalActionList"/>
    <dgm:cxn modelId="{0EA76779-6AA3-4942-8892-7B9CDEB74548}" type="presParOf" srcId="{917788B4-4702-452B-A9BF-BD370AC7C91D}" destId="{06DEF15E-2A95-4424-9CA3-93FFF5A22F97}" srcOrd="1" destOrd="0" presId="urn:microsoft.com/office/officeart/2016/7/layout/HorizontalActionList"/>
    <dgm:cxn modelId="{57A61824-4682-4CED-A1C9-A568972EE94D}" type="presParOf" srcId="{917788B4-4702-452B-A9BF-BD370AC7C91D}" destId="{0D1CB9BF-C612-4FA5-A8ED-CBAA77D93857}" srcOrd="2" destOrd="0" presId="urn:microsoft.com/office/officeart/2016/7/layout/HorizontalActionList"/>
    <dgm:cxn modelId="{7A2FA531-FB20-457D-BFF0-44C485415D15}" type="presParOf" srcId="{0D1CB9BF-C612-4FA5-A8ED-CBAA77D93857}" destId="{1F484571-9C36-4EBC-94E8-740ECF59A9E8}" srcOrd="0" destOrd="0" presId="urn:microsoft.com/office/officeart/2016/7/layout/HorizontalActionList"/>
    <dgm:cxn modelId="{9BCEDA81-6667-4C17-AFA8-2C42082BF207}" type="presParOf" srcId="{0D1CB9BF-C612-4FA5-A8ED-CBAA77D93857}" destId="{8382FB71-379A-4A42-BEC2-AAF439B565D5}" srcOrd="1" destOrd="0" presId="urn:microsoft.com/office/officeart/2016/7/layout/HorizontalActionList"/>
    <dgm:cxn modelId="{5A057344-D843-4EDB-84B0-60D5D1347B9F}" type="presParOf" srcId="{917788B4-4702-452B-A9BF-BD370AC7C91D}" destId="{CEAD898F-DA15-46A5-A07C-10D30E78B5E8}" srcOrd="3" destOrd="0" presId="urn:microsoft.com/office/officeart/2016/7/layout/HorizontalActionList"/>
    <dgm:cxn modelId="{8508FC8E-9136-4A97-9AA3-FFDDDB3B40AE}" type="presParOf" srcId="{917788B4-4702-452B-A9BF-BD370AC7C91D}" destId="{BEA164EE-1450-4AEB-9527-4E22FBF3C1A8}" srcOrd="4" destOrd="0" presId="urn:microsoft.com/office/officeart/2016/7/layout/HorizontalActionList"/>
    <dgm:cxn modelId="{657D2BC0-01E3-4AB6-A185-AF8A8BDB41EA}" type="presParOf" srcId="{BEA164EE-1450-4AEB-9527-4E22FBF3C1A8}" destId="{6B33ABE5-CEF1-4B39-82C3-F1FC644C0A8F}" srcOrd="0" destOrd="0" presId="urn:microsoft.com/office/officeart/2016/7/layout/HorizontalActionList"/>
    <dgm:cxn modelId="{D58411C6-0DF5-4662-9901-DA23240E83B9}" type="presParOf" srcId="{BEA164EE-1450-4AEB-9527-4E22FBF3C1A8}" destId="{D49AD3F7-B2B6-4709-A43B-C22DEB981B39}" srcOrd="1" destOrd="0" presId="urn:microsoft.com/office/officeart/2016/7/layout/HorizontalActionList"/>
    <dgm:cxn modelId="{3F6A4F5F-E2A5-4931-86E6-12BB70DD5E96}" type="presParOf" srcId="{917788B4-4702-452B-A9BF-BD370AC7C91D}" destId="{C83CA8A9-5873-4873-B14F-2F0E7FB2ABCC}" srcOrd="5" destOrd="0" presId="urn:microsoft.com/office/officeart/2016/7/layout/HorizontalActionList"/>
    <dgm:cxn modelId="{4C32C92D-DDF9-49A1-AF89-0235CF9C71B7}" type="presParOf" srcId="{917788B4-4702-452B-A9BF-BD370AC7C91D}" destId="{952DF76F-9AB8-4BB6-B004-372FA36D16E3}" srcOrd="6" destOrd="0" presId="urn:microsoft.com/office/officeart/2016/7/layout/HorizontalActionList"/>
    <dgm:cxn modelId="{57417539-B51B-4234-AEE5-F533ECC107BB}" type="presParOf" srcId="{952DF76F-9AB8-4BB6-B004-372FA36D16E3}" destId="{4AE355A7-3A54-47B1-8CB5-F35120F77B1B}" srcOrd="0" destOrd="0" presId="urn:microsoft.com/office/officeart/2016/7/layout/HorizontalActionList"/>
    <dgm:cxn modelId="{17742994-33B7-461E-8138-938D77B15D79}" type="presParOf" srcId="{952DF76F-9AB8-4BB6-B004-372FA36D16E3}" destId="{C0A30CE6-D937-498A-8D1C-AB49CDB4AE52}" srcOrd="1" destOrd="0" presId="urn:microsoft.com/office/officeart/2016/7/layout/HorizontalActionList"/>
    <dgm:cxn modelId="{63E4F875-88CC-449C-98C8-8CCD36740115}" type="presParOf" srcId="{917788B4-4702-452B-A9BF-BD370AC7C91D}" destId="{5F52C0BF-6756-4EC5-B609-DFC97E73A4A5}" srcOrd="7" destOrd="0" presId="urn:microsoft.com/office/officeart/2016/7/layout/HorizontalActionList"/>
    <dgm:cxn modelId="{008A04F8-CCA8-463D-A028-8F7B8B5DED82}" type="presParOf" srcId="{917788B4-4702-452B-A9BF-BD370AC7C91D}" destId="{F042507F-C824-490E-948D-BDF8D9C669BD}" srcOrd="8" destOrd="0" presId="urn:microsoft.com/office/officeart/2016/7/layout/HorizontalActionList"/>
    <dgm:cxn modelId="{1AE7904C-A54A-4252-8559-6AFDB410BC10}" type="presParOf" srcId="{F042507F-C824-490E-948D-BDF8D9C669BD}" destId="{1D3D5FCC-5789-4468-99A6-5D6A676B6013}" srcOrd="0" destOrd="0" presId="urn:microsoft.com/office/officeart/2016/7/layout/HorizontalActionList"/>
    <dgm:cxn modelId="{52C4214A-785F-4BE4-BD04-5A0C4ABD5272}" type="presParOf" srcId="{F042507F-C824-490E-948D-BDF8D9C669BD}" destId="{44C7D37A-568B-4A53-88BE-8330DEF7D4A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67AA4-5BC0-BA4E-A9B0-91B2C9DBC164}">
      <dsp:nvSpPr>
        <dsp:cNvPr id="0" name=""/>
        <dsp:cNvSpPr/>
      </dsp:nvSpPr>
      <dsp:spPr>
        <a:xfrm rot="10800000">
          <a:off x="0" y="0"/>
          <a:ext cx="8607425" cy="1071921"/>
        </a:xfrm>
        <a:prstGeom prst="trapezoid">
          <a:avLst>
            <a:gd name="adj" fmla="val 80299"/>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#1 Rule: FTD</a:t>
          </a:r>
        </a:p>
      </dsp:txBody>
      <dsp:txXfrm rot="-10800000">
        <a:off x="1506299" y="0"/>
        <a:ext cx="5594826" cy="1071921"/>
      </dsp:txXfrm>
    </dsp:sp>
    <dsp:sp modelId="{C284787A-EA88-534D-94E0-A6DBEE00F4C7}">
      <dsp:nvSpPr>
        <dsp:cNvPr id="0" name=""/>
        <dsp:cNvSpPr/>
      </dsp:nvSpPr>
      <dsp:spPr>
        <a:xfrm rot="10800000">
          <a:off x="860742" y="1071921"/>
          <a:ext cx="6885940" cy="1071921"/>
        </a:xfrm>
        <a:prstGeom prst="trapezoid">
          <a:avLst>
            <a:gd name="adj" fmla="val 80299"/>
          </a:avLst>
        </a:prstGeom>
        <a:solidFill>
          <a:schemeClr val="accent2">
            <a:shade val="80000"/>
            <a:hueOff val="-81756"/>
            <a:satOff val="-6362"/>
            <a:lumOff val="7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ATS</a:t>
          </a:r>
          <a:br>
            <a:rPr lang="en-US" sz="2700" kern="1200" dirty="0"/>
          </a:br>
          <a:r>
            <a:rPr lang="en-US" sz="2700" kern="1200" dirty="0"/>
            <a:t> (match KSAOs &amp; keywords)</a:t>
          </a:r>
        </a:p>
      </dsp:txBody>
      <dsp:txXfrm rot="-10800000">
        <a:off x="2065781" y="1071921"/>
        <a:ext cx="4475861" cy="1071921"/>
      </dsp:txXfrm>
    </dsp:sp>
    <dsp:sp modelId="{E2E9A45B-0102-A448-97C2-22A9E4220EFB}">
      <dsp:nvSpPr>
        <dsp:cNvPr id="0" name=""/>
        <dsp:cNvSpPr/>
      </dsp:nvSpPr>
      <dsp:spPr>
        <a:xfrm rot="10800000">
          <a:off x="1721485" y="2143843"/>
          <a:ext cx="5164455" cy="1071921"/>
        </a:xfrm>
        <a:prstGeom prst="trapezoid">
          <a:avLst>
            <a:gd name="adj" fmla="val 80299"/>
          </a:avLst>
        </a:prstGeom>
        <a:solidFill>
          <a:schemeClr val="accent2">
            <a:shade val="80000"/>
            <a:hueOff val="-163512"/>
            <a:satOff val="-12723"/>
            <a:lumOff val="15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3-Second Screen (Errors)</a:t>
          </a:r>
        </a:p>
      </dsp:txBody>
      <dsp:txXfrm rot="-10800000">
        <a:off x="2625264" y="2143843"/>
        <a:ext cx="3356895" cy="1071921"/>
      </dsp:txXfrm>
    </dsp:sp>
    <dsp:sp modelId="{5851FE5D-7E83-9545-B078-E517055C791D}">
      <dsp:nvSpPr>
        <dsp:cNvPr id="0" name=""/>
        <dsp:cNvSpPr/>
      </dsp:nvSpPr>
      <dsp:spPr>
        <a:xfrm rot="10800000">
          <a:off x="2582227" y="3215764"/>
          <a:ext cx="3442970" cy="1071921"/>
        </a:xfrm>
        <a:prstGeom prst="trapezoid">
          <a:avLst>
            <a:gd name="adj" fmla="val 80299"/>
          </a:avLst>
        </a:prstGeom>
        <a:solidFill>
          <a:schemeClr val="accent2">
            <a:shade val="80000"/>
            <a:hueOff val="-245268"/>
            <a:satOff val="-19085"/>
            <a:lumOff val="23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11-Second Screen</a:t>
          </a:r>
        </a:p>
      </dsp:txBody>
      <dsp:txXfrm rot="-10800000">
        <a:off x="3184747" y="3215764"/>
        <a:ext cx="2237930" cy="1071921"/>
      </dsp:txXfrm>
    </dsp:sp>
    <dsp:sp modelId="{F2782958-AF99-4B4F-8E50-3A3587902B54}">
      <dsp:nvSpPr>
        <dsp:cNvPr id="0" name=""/>
        <dsp:cNvSpPr/>
      </dsp:nvSpPr>
      <dsp:spPr>
        <a:xfrm rot="10800000">
          <a:off x="3442970" y="4287686"/>
          <a:ext cx="1721485" cy="1071921"/>
        </a:xfrm>
        <a:prstGeom prst="trapezoid">
          <a:avLst>
            <a:gd name="adj" fmla="val 80299"/>
          </a:avLst>
        </a:prstGeom>
        <a:solidFill>
          <a:schemeClr val="accent2">
            <a:shade val="80000"/>
            <a:hueOff val="-327024"/>
            <a:satOff val="-25446"/>
            <a:lumOff val="31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1200150">
            <a:lnSpc>
              <a:spcPct val="90000"/>
            </a:lnSpc>
            <a:spcBef>
              <a:spcPct val="0"/>
            </a:spcBef>
            <a:spcAft>
              <a:spcPct val="35000"/>
            </a:spcAft>
            <a:buNone/>
          </a:pPr>
          <a:r>
            <a:rPr lang="en-US" sz="2700" kern="1200" dirty="0"/>
            <a:t>Read</a:t>
          </a:r>
        </a:p>
      </dsp:txBody>
      <dsp:txXfrm rot="-10800000">
        <a:off x="3442970" y="4287686"/>
        <a:ext cx="1721485" cy="1071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A6DF-0273-4C9F-A1CF-A320F9DB6FD1}">
      <dsp:nvSpPr>
        <dsp:cNvPr id="0" name=""/>
        <dsp:cNvSpPr/>
      </dsp:nvSpPr>
      <dsp:spPr>
        <a:xfrm>
          <a:off x="15499" y="306"/>
          <a:ext cx="2087524" cy="62625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Resume Screening</a:t>
          </a:r>
          <a:endParaRPr lang="en-US" sz="2100" b="1" kern="1200" dirty="0">
            <a:latin typeface="+mj-lt"/>
          </a:endParaRPr>
        </a:p>
      </dsp:txBody>
      <dsp:txXfrm>
        <a:off x="15499" y="306"/>
        <a:ext cx="2087524" cy="626257"/>
      </dsp:txXfrm>
    </dsp:sp>
    <dsp:sp modelId="{910C52EF-D1F5-4581-A150-24B263AF9343}">
      <dsp:nvSpPr>
        <dsp:cNvPr id="0" name=""/>
        <dsp:cNvSpPr/>
      </dsp:nvSpPr>
      <dsp:spPr>
        <a:xfrm>
          <a:off x="15499" y="626563"/>
          <a:ext cx="2087524" cy="37149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Follows directions</a:t>
          </a:r>
        </a:p>
        <a:p>
          <a:pPr marL="0" lvl="0" indent="0" algn="l" defTabSz="800100">
            <a:lnSpc>
              <a:spcPct val="100000"/>
            </a:lnSpc>
            <a:spcBef>
              <a:spcPct val="0"/>
            </a:spcBef>
            <a:spcAft>
              <a:spcPct val="35000"/>
            </a:spcAft>
            <a:buNone/>
          </a:pPr>
          <a:r>
            <a:rPr lang="en-US" sz="1800" b="0" i="0" kern="1200" dirty="0"/>
            <a:t>Demonstrated analysis of our needs</a:t>
          </a:r>
        </a:p>
        <a:p>
          <a:pPr marL="0" lvl="0" indent="0" algn="l" defTabSz="800100">
            <a:lnSpc>
              <a:spcPct val="100000"/>
            </a:lnSpc>
            <a:spcBef>
              <a:spcPct val="0"/>
            </a:spcBef>
            <a:spcAft>
              <a:spcPct val="35000"/>
            </a:spcAft>
            <a:buNone/>
          </a:pPr>
          <a:r>
            <a:rPr lang="en-US" sz="1800" b="0" i="0" kern="1200" dirty="0"/>
            <a:t>Is detail oriented</a:t>
          </a:r>
        </a:p>
        <a:p>
          <a:pPr marL="0" lvl="0" indent="0" algn="l" defTabSz="800100">
            <a:lnSpc>
              <a:spcPct val="100000"/>
            </a:lnSpc>
            <a:spcBef>
              <a:spcPct val="0"/>
            </a:spcBef>
            <a:spcAft>
              <a:spcPct val="35000"/>
            </a:spcAft>
            <a:buNone/>
          </a:pPr>
          <a:r>
            <a:rPr lang="en-US" sz="1800" b="0" i="0" kern="1200" dirty="0"/>
            <a:t>Deception analysis (like plagiarism)</a:t>
          </a:r>
        </a:p>
        <a:p>
          <a:pPr marL="0" lvl="0" indent="0" algn="l" defTabSz="800100">
            <a:lnSpc>
              <a:spcPct val="100000"/>
            </a:lnSpc>
            <a:spcBef>
              <a:spcPct val="0"/>
            </a:spcBef>
            <a:spcAft>
              <a:spcPct val="35000"/>
            </a:spcAft>
            <a:buNone/>
          </a:pPr>
          <a:endParaRPr lang="en-US" sz="1800" kern="1200" dirty="0">
            <a:latin typeface="Calibri" charset="0"/>
            <a:ea typeface="Calibri" charset="0"/>
            <a:cs typeface="Calibri" charset="0"/>
          </a:endParaRPr>
        </a:p>
      </dsp:txBody>
      <dsp:txXfrm>
        <a:off x="15499" y="626563"/>
        <a:ext cx="2087524" cy="3714942"/>
      </dsp:txXfrm>
    </dsp:sp>
    <dsp:sp modelId="{1F484571-9C36-4EBC-94E8-740ECF59A9E8}">
      <dsp:nvSpPr>
        <dsp:cNvPr id="0" name=""/>
        <dsp:cNvSpPr/>
      </dsp:nvSpPr>
      <dsp:spPr>
        <a:xfrm>
          <a:off x="2210812" y="306"/>
          <a:ext cx="2087524" cy="626257"/>
        </a:xfrm>
        <a:prstGeom prst="rect">
          <a:avLst/>
        </a:prstGeom>
        <a:solidFill>
          <a:schemeClr val="accent2">
            <a:hueOff val="469008"/>
            <a:satOff val="8545"/>
            <a:lumOff val="1863"/>
            <a:alphaOff val="0"/>
          </a:schemeClr>
        </a:solidFill>
        <a:ln w="12700" cap="flat" cmpd="sng" algn="ctr">
          <a:solidFill>
            <a:schemeClr val="accent2">
              <a:hueOff val="469008"/>
              <a:satOff val="8545"/>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First Interview</a:t>
          </a:r>
        </a:p>
      </dsp:txBody>
      <dsp:txXfrm>
        <a:off x="2210812" y="306"/>
        <a:ext cx="2087524" cy="626257"/>
      </dsp:txXfrm>
    </dsp:sp>
    <dsp:sp modelId="{8382FB71-379A-4A42-BEC2-AAF439B565D5}">
      <dsp:nvSpPr>
        <dsp:cNvPr id="0" name=""/>
        <dsp:cNvSpPr/>
      </dsp:nvSpPr>
      <dsp:spPr>
        <a:xfrm>
          <a:off x="2210812" y="626563"/>
          <a:ext cx="2087524" cy="3714942"/>
        </a:xfrm>
        <a:prstGeom prst="rect">
          <a:avLst/>
        </a:prstGeom>
        <a:solidFill>
          <a:schemeClr val="accent2">
            <a:tint val="40000"/>
            <a:alpha val="90000"/>
            <a:hueOff val="699602"/>
            <a:satOff val="10600"/>
            <a:lumOff val="956"/>
            <a:alphaOff val="0"/>
          </a:schemeClr>
        </a:solidFill>
        <a:ln w="12700" cap="flat" cmpd="sng" algn="ctr">
          <a:solidFill>
            <a:schemeClr val="accent2">
              <a:tint val="40000"/>
              <a:alpha val="90000"/>
              <a:hueOff val="699602"/>
              <a:satOff val="10600"/>
              <a:lumOff val="9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Conducted by a ‘bot’</a:t>
          </a:r>
        </a:p>
        <a:p>
          <a:pPr marL="0" lvl="0" indent="0" algn="l" defTabSz="800100">
            <a:lnSpc>
              <a:spcPct val="100000"/>
            </a:lnSpc>
            <a:spcBef>
              <a:spcPct val="0"/>
            </a:spcBef>
            <a:spcAft>
              <a:spcPct val="35000"/>
            </a:spcAft>
            <a:buNone/>
          </a:pPr>
          <a:r>
            <a:rPr lang="en-US" sz="1800" b="0" i="0" kern="1200" dirty="0">
              <a:latin typeface="Calibri" charset="0"/>
              <a:ea typeface="Calibri" charset="0"/>
              <a:cs typeface="Calibri" charset="0"/>
            </a:rPr>
            <a:t>Person records answers which are transcribed &amp; run through the ATS</a:t>
          </a:r>
        </a:p>
        <a:p>
          <a:pPr marL="0" lvl="0" indent="0" algn="l" defTabSz="800100">
            <a:lnSpc>
              <a:spcPct val="100000"/>
            </a:lnSpc>
            <a:spcBef>
              <a:spcPct val="0"/>
            </a:spcBef>
            <a:spcAft>
              <a:spcPct val="35000"/>
            </a:spcAft>
            <a:buNone/>
          </a:pPr>
          <a:r>
            <a:rPr lang="en-US" sz="1800" b="0" i="0" kern="1200" dirty="0">
              <a:latin typeface="Calibri" charset="0"/>
              <a:ea typeface="Calibri" charset="0"/>
              <a:cs typeface="Calibri" charset="0"/>
            </a:rPr>
            <a:t>Assesses identity of writer</a:t>
          </a:r>
        </a:p>
        <a:p>
          <a:pPr marL="0" lvl="0" indent="0" algn="l" defTabSz="800100">
            <a:lnSpc>
              <a:spcPct val="100000"/>
            </a:lnSpc>
            <a:spcBef>
              <a:spcPct val="0"/>
            </a:spcBef>
            <a:spcAft>
              <a:spcPct val="35000"/>
            </a:spcAft>
            <a:buNone/>
          </a:pPr>
          <a:r>
            <a:rPr lang="en-US" sz="1800" b="0" i="0" kern="1200" dirty="0">
              <a:latin typeface="Calibri" charset="0"/>
              <a:ea typeface="Calibri" charset="0"/>
              <a:cs typeface="Calibri" charset="0"/>
            </a:rPr>
            <a:t>May be followed by ‘Zoom’ interview</a:t>
          </a:r>
          <a:endParaRPr lang="en-US" sz="1800" kern="1200" dirty="0">
            <a:latin typeface="Calibri" charset="0"/>
            <a:ea typeface="Calibri" charset="0"/>
            <a:cs typeface="Calibri" charset="0"/>
          </a:endParaRPr>
        </a:p>
      </dsp:txBody>
      <dsp:txXfrm>
        <a:off x="2210812" y="626563"/>
        <a:ext cx="2087524" cy="3714942"/>
      </dsp:txXfrm>
    </dsp:sp>
    <dsp:sp modelId="{6B33ABE5-CEF1-4B39-82C3-F1FC644C0A8F}">
      <dsp:nvSpPr>
        <dsp:cNvPr id="0" name=""/>
        <dsp:cNvSpPr/>
      </dsp:nvSpPr>
      <dsp:spPr>
        <a:xfrm>
          <a:off x="4406125" y="306"/>
          <a:ext cx="2087524" cy="626257"/>
        </a:xfrm>
        <a:prstGeom prst="rect">
          <a:avLst/>
        </a:prstGeom>
        <a:solidFill>
          <a:schemeClr val="accent2">
            <a:hueOff val="938015"/>
            <a:satOff val="17090"/>
            <a:lumOff val="3726"/>
            <a:alphaOff val="0"/>
          </a:schemeClr>
        </a:solidFill>
        <a:ln w="12700" cap="flat" cmpd="sng" algn="ctr">
          <a:solidFill>
            <a:schemeClr val="accent2">
              <a:hueOff val="938015"/>
              <a:satOff val="17090"/>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References</a:t>
          </a:r>
          <a:endParaRPr lang="en-US" sz="2100" b="1" kern="1200" dirty="0">
            <a:latin typeface="+mj-lt"/>
            <a:ea typeface="Calibri" charset="0"/>
            <a:cs typeface="Calibri" charset="0"/>
          </a:endParaRPr>
        </a:p>
      </dsp:txBody>
      <dsp:txXfrm>
        <a:off x="4406125" y="306"/>
        <a:ext cx="2087524" cy="626257"/>
      </dsp:txXfrm>
    </dsp:sp>
    <dsp:sp modelId="{D49AD3F7-B2B6-4709-A43B-C22DEB981B39}">
      <dsp:nvSpPr>
        <dsp:cNvPr id="0" name=""/>
        <dsp:cNvSpPr/>
      </dsp:nvSpPr>
      <dsp:spPr>
        <a:xfrm>
          <a:off x="4406125" y="626563"/>
          <a:ext cx="2087524" cy="3714942"/>
        </a:xfrm>
        <a:prstGeom prst="rect">
          <a:avLst/>
        </a:prstGeom>
        <a:solidFill>
          <a:schemeClr val="accent2">
            <a:tint val="40000"/>
            <a:alpha val="90000"/>
            <a:hueOff val="1399204"/>
            <a:satOff val="21201"/>
            <a:lumOff val="1912"/>
            <a:alphaOff val="0"/>
          </a:schemeClr>
        </a:solidFill>
        <a:ln w="12700" cap="flat" cmpd="sng" algn="ctr">
          <a:solidFill>
            <a:schemeClr val="accent2">
              <a:tint val="40000"/>
              <a:alpha val="90000"/>
              <a:hueOff val="1399204"/>
              <a:satOff val="21201"/>
              <a:lumOff val="19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Conducted via an online questionnaire</a:t>
          </a:r>
          <a:endParaRPr lang="en-US" sz="1800" kern="1200" dirty="0">
            <a:latin typeface="Calibri" charset="0"/>
            <a:ea typeface="Calibri" charset="0"/>
            <a:cs typeface="Calibri" charset="0"/>
          </a:endParaRPr>
        </a:p>
      </dsp:txBody>
      <dsp:txXfrm>
        <a:off x="4406125" y="626563"/>
        <a:ext cx="2087524" cy="3714942"/>
      </dsp:txXfrm>
    </dsp:sp>
    <dsp:sp modelId="{4AE355A7-3A54-47B1-8CB5-F35120F77B1B}">
      <dsp:nvSpPr>
        <dsp:cNvPr id="0" name=""/>
        <dsp:cNvSpPr/>
      </dsp:nvSpPr>
      <dsp:spPr>
        <a:xfrm>
          <a:off x="6601438" y="306"/>
          <a:ext cx="2087524" cy="626257"/>
        </a:xfrm>
        <a:prstGeom prst="rect">
          <a:avLst/>
        </a:prstGeom>
        <a:solidFill>
          <a:schemeClr val="accent2">
            <a:hueOff val="1407023"/>
            <a:satOff val="25635"/>
            <a:lumOff val="5589"/>
            <a:alphaOff val="0"/>
          </a:schemeClr>
        </a:solidFill>
        <a:ln w="12700" cap="flat" cmpd="sng" algn="ctr">
          <a:solidFill>
            <a:schemeClr val="accent2">
              <a:hueOff val="1407023"/>
              <a:satOff val="25635"/>
              <a:lumOff val="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Offer</a:t>
          </a:r>
        </a:p>
      </dsp:txBody>
      <dsp:txXfrm>
        <a:off x="6601438" y="306"/>
        <a:ext cx="2087524" cy="626257"/>
      </dsp:txXfrm>
    </dsp:sp>
    <dsp:sp modelId="{C0A30CE6-D937-498A-8D1C-AB49CDB4AE52}">
      <dsp:nvSpPr>
        <dsp:cNvPr id="0" name=""/>
        <dsp:cNvSpPr/>
      </dsp:nvSpPr>
      <dsp:spPr>
        <a:xfrm>
          <a:off x="6601438" y="626563"/>
          <a:ext cx="2087524" cy="3714942"/>
        </a:xfrm>
        <a:prstGeom prst="rect">
          <a:avLst/>
        </a:prstGeom>
        <a:solidFill>
          <a:schemeClr val="accent2">
            <a:tint val="40000"/>
            <a:alpha val="90000"/>
            <a:hueOff val="2098805"/>
            <a:satOff val="31801"/>
            <a:lumOff val="2868"/>
            <a:alphaOff val="0"/>
          </a:schemeClr>
        </a:solidFill>
        <a:ln w="12700" cap="flat" cmpd="sng" algn="ctr">
          <a:solidFill>
            <a:schemeClr val="accent2">
              <a:tint val="40000"/>
              <a:alpha val="90000"/>
              <a:hueOff val="2098805"/>
              <a:satOff val="31801"/>
              <a:lumOff val="28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The offer may be altered based on the number of months of experience noted on the resume</a:t>
          </a:r>
          <a:endParaRPr lang="en-US" sz="1800" kern="1200" dirty="0">
            <a:latin typeface="Calibri" charset="0"/>
            <a:ea typeface="Calibri" charset="0"/>
            <a:cs typeface="Calibri" charset="0"/>
          </a:endParaRPr>
        </a:p>
      </dsp:txBody>
      <dsp:txXfrm>
        <a:off x="6601438" y="626563"/>
        <a:ext cx="2087524" cy="3714942"/>
      </dsp:txXfrm>
    </dsp:sp>
    <dsp:sp modelId="{1D3D5FCC-5789-4468-99A6-5D6A676B6013}">
      <dsp:nvSpPr>
        <dsp:cNvPr id="0" name=""/>
        <dsp:cNvSpPr/>
      </dsp:nvSpPr>
      <dsp:spPr>
        <a:xfrm>
          <a:off x="8796751" y="306"/>
          <a:ext cx="2087524" cy="626257"/>
        </a:xfrm>
        <a:prstGeom prst="rect">
          <a:avLst/>
        </a:prstGeom>
        <a:solidFill>
          <a:schemeClr val="accent2">
            <a:hueOff val="1876031"/>
            <a:satOff val="34180"/>
            <a:lumOff val="7452"/>
            <a:alphaOff val="0"/>
          </a:schemeClr>
        </a:solidFill>
        <a:ln w="12700" cap="flat" cmpd="sng" algn="ctr">
          <a:solidFill>
            <a:schemeClr val="accent2">
              <a:hueOff val="1876031"/>
              <a:satOff val="34180"/>
              <a:lumOff val="7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961" tIns="164961" rIns="164961" bIns="16496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Calibri" charset="0"/>
              <a:cs typeface="Calibri" charset="0"/>
            </a:rPr>
            <a:t>Employee Lifecycle</a:t>
          </a:r>
        </a:p>
      </dsp:txBody>
      <dsp:txXfrm>
        <a:off x="8796751" y="306"/>
        <a:ext cx="2087524" cy="626257"/>
      </dsp:txXfrm>
    </dsp:sp>
    <dsp:sp modelId="{44C7D37A-568B-4A53-88BE-8330DEF7D4A3}">
      <dsp:nvSpPr>
        <dsp:cNvPr id="0" name=""/>
        <dsp:cNvSpPr/>
      </dsp:nvSpPr>
      <dsp:spPr>
        <a:xfrm>
          <a:off x="8796751" y="626563"/>
          <a:ext cx="2087524" cy="3714942"/>
        </a:xfrm>
        <a:prstGeom prst="rect">
          <a:avLst/>
        </a:prstGeom>
        <a:solidFill>
          <a:schemeClr val="accent2">
            <a:tint val="40000"/>
            <a:alpha val="90000"/>
            <a:hueOff val="2798407"/>
            <a:satOff val="42402"/>
            <a:lumOff val="3824"/>
            <a:alphaOff val="0"/>
          </a:schemeClr>
        </a:solidFill>
        <a:ln w="12700" cap="flat" cmpd="sng" algn="ctr">
          <a:solidFill>
            <a:schemeClr val="accent2">
              <a:tint val="40000"/>
              <a:alpha val="90000"/>
              <a:hueOff val="2798407"/>
              <a:satOff val="42402"/>
              <a:lumOff val="3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t>History from application – candidacy – hiring – training - through end of employment</a:t>
          </a:r>
          <a:endParaRPr lang="en-US" sz="1800" kern="1200" dirty="0">
            <a:latin typeface="Calibri" charset="0"/>
            <a:ea typeface="Calibri" charset="0"/>
            <a:cs typeface="Calibri" charset="0"/>
          </a:endParaRPr>
        </a:p>
      </dsp:txBody>
      <dsp:txXfrm>
        <a:off x="8796751" y="626563"/>
        <a:ext cx="2087524" cy="37149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11/10/22</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39:14.194"/>
    </inkml:context>
    <inkml:brush xml:id="br0">
      <inkml:brushProperty name="width" value="0.05" units="cm"/>
      <inkml:brushProperty name="height" value="0.05" units="cm"/>
      <inkml:brushProperty name="color" value="#E71224"/>
    </inkml:brush>
  </inkml:definitions>
  <inkml:trace contextRef="#ctx0" brushRef="#br0">263 1 24575,'-9'8'0,"-10"4"0,9-1 0,-10 5 0,6-3 0,-4 2 0,0 0 0,1-1 0,4 0 0,0 1 0,0 2 0,5-5 0,-6 3 0,6-2 0,-2 7 0,-1 4 0,-1 2 0,1 0 0,3 0 0,1 0 0,3-1 0,1 1 0,0 4 0,3 0 0,0 1 0,0-2 0,0-6 0,1-2 0,3-3 0,3-3 0,3-1 0,2-2 0,0-1 0,0-1 0,0-3 0,-2-3 0,-1-3 0,0-1 0,0 0 0,1 0 0,1 0 0,1 0 0,4 0 0,4 0 0,3 0 0,3 0 0,0 0 0,0 0 0,0 0 0,0 0 0,0 0 0,0 0 0,0 0 0,-1 0 0,1 0 0,-1 0 0,1 0 0,3 0 0,1 0 0,4 0 0,1 0 0,2 0 0,2 0 0,6 0 0,2 0 0,1 0 0,-2 0 0,-1 0 0,1 0 0,1 0 0,-3-3 0,-3 0 0,-1-4 0,1 0 0,2 3 0,5-2 0,1 1 0,3-2 0,2-3 0,0 3 0,5-1 0,-2 1 0,-3 1 0,-2 2 0,-3 1 0,0 3 0,-1 0 0,-2 0 0,1-1 0,2-2 0,3-1 0,-2 1 0,-2 1 0,-3 2 0,-2-3 0,-4-1 0,0 0 0,-4 0 0,-3 4 0,3 0 0,-5 0 0,1 0 0,-2 0 0,-6 0 0,-4 0 0,-5 0 0,-5 0 0,0 0 0,0 0 0,0 0 0,-1 0 0,-3-2 0,-2-3 0,-2-2 0,-1-1 0,0-1 0,0 0 0,0 0 0,-5-4 0,-4-5 0,-7-1 0,-2-3 0,1 0 0,-2 1 0,1 1 0,-1 3 0,0 2 0,4 1 0,-1 3 0,8 4 0,-2 4 0,7 0 0,0-4 0,-1-2 0,-1 0 0,-4 1 0,1 5 0,3-3 0,1 2 0,0 1 0,-1 0 0,-3 0 0,-5 0 0,-5-3 0,-5-6 0,-7-1 0,-5-4 0,-3 2 0,0 2 0,4 0 0,1 3 0,4 1 0,2 3 0,1 2 0,2 1 0,-2-1 0,-4 1 0,11 0 0,-7 0 0,11 3 0,-5-2 0,-1-1 0,1-1 0,-1 1 0,-2 2 0,-1 1 0,-2-2 0,0-2 0,-3 0 0,-2 2 0,-2 2 0,-2 0 0,5 0 0,-4 0 0,2 0 0,1 0 0,2 0 0,3 0 0,0 0 0,2 0 0,2 0 0,2 0 0,2 0 0,0 0 0,2 0 0,1 0 0,0 0 0,1 0 0,-4 0 0,5 0 0,-5 0 0,5 0 0,-4 0 0,-2 0 0,-2 0 0,-3 0 0,-3 0 0,-3 0 0,-1 0 0,-4 0 0,1 0 0,4 0 0,4-3 0,3-1 0,1 1 0,2-3 0,-3 3 0,3 0 0,0 0 0,-2 3 0,0 0 0,-2 0 0,1-3 0,1 0 0,0 0 0,-2 1 0,1 2 0,3 0 0,-2 0 0,9 0 0,-7 0 0,9 0 0,-3 0 0,2 0 0,3 0 0,-2 0 0,0 0 0,-1 1 0,-3 2 0,3 2 0,2 0 0,2 0 0,4-2 0,1-2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40:36.59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39:33.978"/>
    </inkml:context>
    <inkml:brush xml:id="br0">
      <inkml:brushProperty name="width" value="0.05" units="cm"/>
      <inkml:brushProperty name="height" value="0.05" units="cm"/>
      <inkml:brushProperty name="color" value="#E71224"/>
    </inkml:brush>
  </inkml:definitions>
  <inkml:trace contextRef="#ctx0" brushRef="#br0">120 7 24575,'-14'2'0,"-6"6"0,1 7 0,-4 8 0,12-7 0,2 2 0,9-13 0,0 2 0,0-1 0,-1 1 0,-2 4 0,-6 10 0,5-8 0,-2 7 0,6-14 0,0 1 0,0 0 0,0 2 0,0 5 0,0 6 0,0 2 0,0 2 0,0-3 0,0-7 0,0-3 0,0-1 0,0 0 0,0 1 0,0-1 0,0 0 0,4 3 0,4 0 0,8 6 0,-3-8 0,7 6 0,-6-8 0,4 2 0,2-2 0,0-1 0,3-2 0,2 1 0,1-1 0,0 1 0,0-1 0,0 0 0,0 0 0,0-2 0,0-2 0,1 1 0,-1 1 0,0-1 0,0 0 0,0 0 0,4 0 0,2 0 0,5 3 0,4-3 0,-1 1 0,0-1 0,-3-3 0,-4 0 0,-3 0 0,-3 0 0,-1 0 0,0 0 0,2 0 0,2 0 0,3 0 0,2 0 0,2 0 0,-2 0 0,1 0 0,-1 0 0,0 0 0,3 0 0,-2 0 0,3 0 0,-4 0 0,-5 0 0,0 0 0,-3 0 0,-1 0 0,-1 0 0,1 0 0,1 0 0,-2 0 0,2 0 0,-1 0 0,0 0 0,0 0 0,0 0 0,0 0 0,1 0 0,-1 0 0,4 0 0,4 0 0,2 0 0,2 0 0,-1 0 0,-2 0 0,0 0 0,-1-2 0,3-2 0,3 1 0,3-4 0,0 2 0,-2 1 0,1-2 0,-1 1 0,0 0 0,5-2 0,-2 1 0,2-1 0,-5 1 0,-2 3 0,-5-1 0,2 1 0,4-1 0,4-3 0,6 2 0,0-3 0,-3 1 0,-9 3 0,-5 2 0,-5 2 0,-2 0 0,0 0 0,0 0 0,4 0 0,5 0 0,4 0 0,5 0 0,-1 0 0,3 0 0,1 0 0,4-3 0,4-1 0,0-3 0,1 0 0,-3 0 0,-8 1 0,-7 2 0,-7 2 0,-5 2 0,0 0 0,0 0 0,0 0 0,3 0 0,2 0 0,0 0 0,-1 0 0,-3 0 0,-1 0 0,-1 0 0,-2 0 0,-2 0 0,-2 0 0,2 0 0,0 0 0,-1 0 0,2 0 0,1 0 0,6 0 0,-11 0 0,3 0 0,-15 0 0,-1-5 0,-2 0 0,-3-4 0,0-9 0,0 9 0,0-12 0,0 8 0,0-5 0,0 1 0,0 2 0,0 1 0,0 0 0,-3 1 0,-1 1 0,-4-1 0,1 6 0,0-3 0,-1 7 0,2-2 0,-3 0 0,1-1 0,-3-2 0,-4-4 0,-1-1 0,-2 1 0,-1 0 0,2 1 0,-2 1 0,1 1 0,0 2 0,-1 2 0,-5-3 0,-3 2 0,-5-2 0,-3-1 0,-1 1 0,-3-1 0,0 3 0,-2 2 0,4-1 0,2 1 0,8 1 0,-1 0 0,2 3 0,-2 0 0,-5 0 0,0-3 0,-2-1 0,-2 1 0,2 0 0,-2 3 0,-1 0 0,1 0 0,-1 0 0,-1 0 0,-1 0 0,0 0 0,2 0 0,0 0 0,0 0 0,0 0 0,-1 0 0,-3 0 0,-3 0 0,-3 0 0,-3 0 0,2 0 0,-5 0 0,-3 0 0,3 0 0,-3 0 0,3 0 0,4 0 0,0 0 0,1 0 0,4 0 0,1 0 0,2 0 0,2 0 0,-1 0 0,1 0 0,1 0 0,2 0 0,-1 0 0,2 0 0,-2 0 0,-3 0 0,-2 0 0,3 0 0,0 0 0,1 0 0,0 0 0,-1 0 0,2 0 0,0 0 0,3 0 0,3 0 0,-2 0 0,3 0 0,-4 0 0,-1 0 0,0 0 0,-5 0 0,-1 0 0,-3 0 0,1 0 0,2 0 0,2 0 0,0 0 0,4 0 0,0 0 0,3 0 0,2 0 0,1 0 0,0 0 0,4 0 0,0 0 0,0 0 0,1 0 0,-1 0 0,1 0 0,3 0 0,-4 0 0,10 0 0,-8 0 0,9 0 0,-4 0 0,0 0 0,1 0 0,-4 0 0,8 0 0,-4 0 0,9 0 0,-2 0 0,0 0 0,-2 0 0,-1 0 0,-1 0 0,-3 0 0,2-2 0,-2-1 0,7 0 0,-2 0 0,7 3 0,-1 0 0,2 0 0,-1 0 0,-1 0 0,-8 0 0,-8 0 0,-4 0 0,1 0 0,7 0 0,7 0 0,7 0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39:42.294"/>
    </inkml:context>
    <inkml:brush xml:id="br0">
      <inkml:brushProperty name="width" value="0.05" units="cm"/>
      <inkml:brushProperty name="height" value="0.05" units="cm"/>
      <inkml:brushProperty name="color" value="#E71224"/>
    </inkml:brush>
  </inkml:definitions>
  <inkml:trace contextRef="#ctx0" brushRef="#br0">720 26 24575,'-21'0'0,"-11"0"0,-16 0 0,-8 0 0,6 0 0,4 0 0,8 0 0,7 0 0,3 0 0,3 0 0,-1 0 0,0 0 0,0 0 0,-4 0 0,0 0 0,-1 0 0,1 0 0,4 0 0,3 0 0,1 0 0,9 0 0,-1 0 0,5 0 0,-2 0 0,0 0 0,3 1 0,3 2 0,2 2 0,3 0 0,0 1 0,0-1 0,0 0 0,0 0 0,0 1 0,0-1 0,0 1 0,2-1 0,1 2 0,3 2 0,0 2 0,4 2 0,-6-4 0,7 6 0,-6-11 0,5 4 0,-4-8 0,2 0 0,-3 0 0,0 2 0,0 1 0,-2 2 0,0 2 0,3 0 0,-4 1 0,3 0 0,-5-2 0,0 1 0,0-2 0,0-1 0,0 1 0,0 2 0,0 6 0,0 5 0,0 6 0,0 0 0,0-1 0,2-2 0,1-3 0,3 0 0,0-1 0,2-2 0,-2-1 0,0-1 0,3-1 0,-3 0 0,1-3 0,-1-1 0,-3-2 0,2-2 0,0 4 0,0-5 0,1 2 0,-1-5 0,3 1 0,1 2 0,11 5 0,-7-3 0,8 6 0,-10-8 0,4 1 0,0 1 0,1-1 0,-1-1 0,2 0 0,0-3 0,0 0 0,2 1 0,0 2 0,0 0 0,0 0 0,-2-1 0,1-2 0,0 0 0,0 0 0,10 0 0,-13 0 0,10 0 0,-4 0 0,-5 0 0,10 0 0,-9 0 0,7 3 0,3 0 0,-1 1 0,0-2 0,0-2 0,0 0 0,0 0 0,0 0 0,1 0 0,-1 0 0,0 0 0,0 0 0,-1 0 0,-2 0 0,-3 0 0,0 0 0,-2 0 0,2 0 0,-2 0 0,2 0 0,1 0 0,2 0 0,2 0 0,0 0 0,-2 0 0,-1 0 0,0 0 0,3 0 0,0 0 0,3 0 0,4 0 0,7 0 0,8 0 0,3 0 0,-1 0 0,-1 0 0,-4 0 0,0 0 0,0 0 0,1 0 0,0 0 0,1 0 0,0 0 0,-4 0 0,-4 0 0,-6 0 0,-4-2 0,-2-2 0,0 1 0,0 0 0,0 0 0,0-1 0,0 1 0,-1-1 0,-2 1 0,-1 0 0,-3 0 0,-1-1 0,2 0 0,-2 1 0,5 0 0,-9 3 0,4-3 0,-9 0 0,3 0 0,-1 0 0,-4 3 0,1 0 0,4 0 0,5 0 0,6-1 0,4-2 0,-1-1 0,-1 1 0,-5 2 0,-4 1 0,-7 0 0,-4-3 0,-1 0 0,0 0 0,-2-1 0,1 1 0,-1-2 0,1 0 0,0-1 0,-1 1 0,0 2 0,1-1 0,0 0 0,2 1 0,1-4 0,5-3 0,7-6 0,8-6 0,3 1 0,2 1 0,-4 4 0,-8 5 0,-7 2 0,-7-1 0,-4 1 0,-6 1 0,-2 1 0,-5 4 0,-3-2 0,-3-1 0,-3-1 0,-3-2 0,-6-2 0,0-2 0,-1 0 0,1-1 0,1-1 0,10 5 0,-7-5 0,5 6 0,-7-3 0,-3-1 0,1-2 0,3 2 0,1-3 0,-4 3 0,-1 3 0,0-2 0,-2 4 0,2-1 0,-3 1 0,-4 1 0,3 0 0,-3 1 0,-1-2 0,-1 1 0,0 3 0,0 0 0,0 4 0,0 0 0,-2 0 0,1 0 0,0 0 0,-1 0 0,2 0 0,2 0 0,-1 0 0,1 0 0,-2 0 0,1 0 0,1 0 0,-4 0 0,-3 0 0,1 0 0,1 0 0,1 0 0,6 0 0,1 0 0,5 0 0,4 0 0,0 0 0,0 0 0,0 0 0,1 0 0,3 0 0,3 0 0,1 0 0,3 0 0,2 0 0,-1 0 0,-2 0 0,6 0 0,-7 0 0,8 0 0,-5 0 0,1 0 0,2 0 0,2 0 0,0 0 0,0 0 0,1 2 0,-3 2 0,3-2 0,-6 4 0,2-2 0,-1-1 0,2 2 0,5-1 0,1-1 0,1 2 0,1 0 0,1 1 0,2 1 0,0-2 0,0 0 0,0-2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39:53.510"/>
    </inkml:context>
    <inkml:brush xml:id="br0">
      <inkml:brushProperty name="width" value="0.05" units="cm"/>
      <inkml:brushProperty name="height" value="0.05" units="cm"/>
      <inkml:brushProperty name="color" value="#E71224"/>
    </inkml:brush>
  </inkml:definitions>
  <inkml:trace contextRef="#ctx0" brushRef="#br0">33 0 24575,'27'0'0,"22"0"0,28 0 0,-27 1 0,3 1 0,5 2 0,0 0 0,0 1 0,0 0 0,-1 1 0,0 0 0,-3 1 0,0 0 0,0-2 0,-1-1 0,-2 1 0,0 0 0,44 2 0,-12-3 0,-9 0 0,-3-2 0,-3-2 0,1 0 0,0 0 0,-7 0 0,-2 0 0,-2 3 0,2 2 0,2-1 0,0-1 0,1-3 0,-5 0 0,-3 0 0,-6 0 0,-4 0 0,-1 0 0,0 0 0,0 0 0,-1 0 0,1 0 0,2 0 0,4 0 0,6 0 0,-2 0 0,0 0 0,-6 0 0,-7-3 0,-6-1 0,-5 1 0,0-3 0,1 2 0,0-2 0,-1-1 0,-4 4 0,-5 0 0,-7 4 0,-3 6 0,-1 8 0,4 7 0,1 3 0,-5 0 0,-3-4 0,-5-6 0,-2-4 0,0-3 0,0 1 0,-1 1 0,-2-2 0,-2-3 0,0 0 0,1-1 0,1 1 0,2 0 0,-2 1 0,0-1 0,0 0 0,3 0 0,-2-1 0,-1 0 0,-3 0 0,0 1 0,0 1 0,-1-1 0,1 2 0,-2-1 0,2-1 0,1 0 0,-3-1 0,4 0 0,-5 8 0,4-6 0,-6 17 0,4-15 0,-4 11 0,6-13 0,0-1 0,2 0 0,0-2 0,1 0 0,-3-1 0,-1-2 0,-1 0 0,-1 0 0,2 0 0,-1 0 0,-2 0 0,-3 0 0,-10 0 0,-10 0 0,-20 0 0,-25 0 0,-20 2 0,40 0 0,-1 1 0,0 0 0,0 1 0,0 1 0,0 0 0,2-2 0,0 1 0,1 0 0,1 0 0,0-1 0,0 0 0,-1 1 0,2 1 0,1-1 0,1 0 0,0 1 0,0-1 0,1 0 0,0 0 0,-46 2 0,6 2 0,12-4 0,14-1 0,6-1 0,5 1 0,0 1 0,1 0 0,2 0 0,-2 0 0,3 0 0,-3 0 0,0-2 0,5-2 0,2 0 0,5 0 0,6 0 0,4 0 0,13 0 0,1 0 0,10 0 0,-3 0 0,-8-3 0,-9-1 0,-7-3 0,2 0 0,4-2 0,16 2 0,2-4 0,9 3 0,-5 0 0,-5 0 0,-6-1 0,-6-1 0,-1-3 0,0 1 0,3-3 0,10 5 0,3-1 0,7 6 0,0 0 0,0 0 0,0-4 0,0 0 0,0-2 0,0 3 0,0 0 0,0 3 0,0-1 0,0-1 0,0 1 0,0-2 0,0-1 0,0 0 0,0 1 0,0 1 0,0 2 0,0 0 0,0-3 0,0-2 0,0 0 0,0 0 0,0 1 0,0 1 0,0 2 0,-4-1 0,-3 2 0,-1 0 0,-11-7 0,12 6 0,-8-6 0,12 4 0,0-2 0,3-1 0,0-1 0,0 3 0,0 1 0,0 2 0,0 0 0,0-1 0,0-1 0,-1-4 0,-2-2 0,-1-1 0,1 2 0,1 8 0,2 6 0,0 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40:05.443"/>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40:06.977"/>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40:30.77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40:36.59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08:40:30.77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11/10/22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lassdoor.com/employers/blog/50-hr-recruiting-stats-make-thin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areersidekick.com/fastest-way-get-job/"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a:t>
            </a:fld>
            <a:endParaRPr lang="en-US" dirty="0"/>
          </a:p>
        </p:txBody>
      </p:sp>
    </p:spTree>
    <p:extLst>
      <p:ext uri="{BB962C8B-B14F-4D97-AF65-F5344CB8AC3E}">
        <p14:creationId xmlns:p14="http://schemas.microsoft.com/office/powerpoint/2010/main" val="17441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11</a:t>
            </a:fld>
            <a:endParaRPr lang="en-US" dirty="0"/>
          </a:p>
        </p:txBody>
      </p:sp>
    </p:spTree>
    <p:extLst>
      <p:ext uri="{BB962C8B-B14F-4D97-AF65-F5344CB8AC3E}">
        <p14:creationId xmlns:p14="http://schemas.microsoft.com/office/powerpoint/2010/main" val="191256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diagram of the HR process today.</a:t>
            </a:r>
          </a:p>
          <a:p>
            <a:endParaRPr lang="en-US" dirty="0"/>
          </a:p>
          <a:p>
            <a:r>
              <a:rPr lang="en-US" dirty="0"/>
              <a:t>First steps are completely digital </a:t>
            </a:r>
          </a:p>
          <a:p>
            <a:endParaRPr lang="en-US" dirty="0"/>
          </a:p>
          <a:p>
            <a:pPr algn="l" fontAlgn="base"/>
            <a:r>
              <a:rPr lang="en-US" b="0" i="0" dirty="0">
                <a:solidFill>
                  <a:srgbClr val="636363"/>
                </a:solidFill>
                <a:effectLst/>
                <a:latin typeface="Arial" panose="020B0604020202020204" pitchFamily="34" charset="0"/>
              </a:rPr>
              <a:t>With the average online job posting </a:t>
            </a:r>
            <a:r>
              <a:rPr lang="en-US" b="0" i="0" u="none" strike="noStrike" dirty="0">
                <a:solidFill>
                  <a:srgbClr val="0084BF"/>
                </a:solidFill>
                <a:effectLst/>
                <a:latin typeface="Arial" panose="020B0604020202020204" pitchFamily="34" charset="0"/>
                <a:hlinkClick r:id="rId3"/>
              </a:rPr>
              <a:t>receiving 250 resumes</a:t>
            </a:r>
            <a:r>
              <a:rPr lang="en-US" b="0" i="0" dirty="0">
                <a:solidFill>
                  <a:srgbClr val="636363"/>
                </a:solidFill>
                <a:effectLst/>
                <a:latin typeface="Arial" panose="020B0604020202020204" pitchFamily="34" charset="0"/>
              </a:rPr>
              <a:t>, only a small percentage of applicants will get an interview. Since most employers interview fewer than 10 candidates for a position, only 2-3% of applicants will receive an interview on average. There are exceptions, however. If a job is not posted online and you </a:t>
            </a:r>
            <a:r>
              <a:rPr lang="en-US" b="0" i="0" u="none" strike="noStrike" dirty="0">
                <a:solidFill>
                  <a:srgbClr val="0084BF"/>
                </a:solidFill>
                <a:effectLst/>
                <a:latin typeface="Arial" panose="020B0604020202020204" pitchFamily="34" charset="0"/>
                <a:hlinkClick r:id="rId4"/>
              </a:rPr>
              <a:t>found it through networking</a:t>
            </a:r>
            <a:r>
              <a:rPr lang="en-US" b="0" i="0" dirty="0">
                <a:solidFill>
                  <a:srgbClr val="636363"/>
                </a:solidFill>
                <a:effectLst/>
                <a:latin typeface="Arial" panose="020B0604020202020204" pitchFamily="34" charset="0"/>
              </a:rPr>
              <a:t> or through talking to an employer directly, your odds are much greater.</a:t>
            </a:r>
          </a:p>
          <a:p>
            <a:pPr algn="l" fontAlgn="base"/>
            <a:r>
              <a:rPr lang="en-US" b="0" i="0" dirty="0">
                <a:solidFill>
                  <a:srgbClr val="636363"/>
                </a:solidFill>
                <a:effectLst/>
                <a:latin typeface="Arial" panose="020B0604020202020204" pitchFamily="34" charset="0"/>
              </a:rPr>
              <a:t>If someone refers you to the hiring manager and recommends they speak with you, then your odds are also much greater. (https://careersidekick.com/interviews-per-job/)</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12</a:t>
            </a:fld>
            <a:endParaRPr lang="en-US" dirty="0"/>
          </a:p>
        </p:txBody>
      </p:sp>
    </p:spTree>
    <p:extLst>
      <p:ext uri="{BB962C8B-B14F-4D97-AF65-F5344CB8AC3E}">
        <p14:creationId xmlns:p14="http://schemas.microsoft.com/office/powerpoint/2010/main" val="100756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Jobs is taking over  -  it crawls company websites and other job boards, combining its findings in one place for users’ convenience</a:t>
            </a:r>
          </a:p>
          <a:p>
            <a:endParaRPr lang="en-US" dirty="0"/>
          </a:p>
          <a:p>
            <a:r>
              <a:rPr lang="en-US" dirty="0"/>
              <a:t>If the results are too many, teach how to narrow the scope:</a:t>
            </a:r>
          </a:p>
          <a:p>
            <a:r>
              <a:rPr lang="en-US" dirty="0"/>
              <a:t>Consider industry such as </a:t>
            </a:r>
          </a:p>
          <a:p>
            <a:pPr lvl="1"/>
            <a:r>
              <a:rPr lang="en-US" dirty="0"/>
              <a:t>Restaurants &amp; hospitality</a:t>
            </a:r>
          </a:p>
          <a:p>
            <a:pPr lvl="1"/>
            <a:r>
              <a:rPr lang="en-US" dirty="0"/>
              <a:t>Sales &amp; retail</a:t>
            </a:r>
          </a:p>
          <a:p>
            <a:r>
              <a:rPr lang="en-US" dirty="0"/>
              <a:t>Target by employer or company type</a:t>
            </a:r>
          </a:p>
          <a:p>
            <a:pPr lvl="1"/>
            <a:r>
              <a:rPr lang="en-US" dirty="0"/>
              <a:t>Sephora or Ulta</a:t>
            </a:r>
          </a:p>
          <a:p>
            <a:pPr lvl="1"/>
            <a:r>
              <a:rPr lang="en-US" dirty="0"/>
              <a:t>Toiletries</a:t>
            </a:r>
          </a:p>
          <a:p>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13</a:t>
            </a:fld>
            <a:endParaRPr lang="en-US" dirty="0"/>
          </a:p>
        </p:txBody>
      </p:sp>
    </p:spTree>
    <p:extLst>
      <p:ext uri="{BB962C8B-B14F-4D97-AF65-F5344CB8AC3E}">
        <p14:creationId xmlns:p14="http://schemas.microsoft.com/office/powerpoint/2010/main" val="240747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should keep a file with all information about each of these categories from their teen years onward. Some call this an autobiography or a master – it never goes to others but is a ‘cupboard’ of  personal history. Take out just the statements that fit the zipper when applying for something in particular.</a:t>
            </a:r>
          </a:p>
        </p:txBody>
      </p:sp>
      <p:sp>
        <p:nvSpPr>
          <p:cNvPr id="4" name="Slide Number Placeholder 3"/>
          <p:cNvSpPr>
            <a:spLocks noGrp="1"/>
          </p:cNvSpPr>
          <p:nvPr>
            <p:ph type="sldNum" sz="quarter" idx="5"/>
          </p:nvPr>
        </p:nvSpPr>
        <p:spPr/>
        <p:txBody>
          <a:bodyPr/>
          <a:lstStyle/>
          <a:p>
            <a:fld id="{798C5307-140F-447F-BCBA-BB92E3A2906B}" type="slidenum">
              <a:rPr lang="en-US" smtClean="0"/>
              <a:t>14</a:t>
            </a:fld>
            <a:endParaRPr lang="en-US" dirty="0"/>
          </a:p>
        </p:txBody>
      </p:sp>
    </p:spTree>
    <p:extLst>
      <p:ext uri="{BB962C8B-B14F-4D97-AF65-F5344CB8AC3E}">
        <p14:creationId xmlns:p14="http://schemas.microsoft.com/office/powerpoint/2010/main" val="89977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15</a:t>
            </a:fld>
            <a:endParaRPr lang="en-US" dirty="0"/>
          </a:p>
        </p:txBody>
      </p:sp>
    </p:spTree>
    <p:extLst>
      <p:ext uri="{BB962C8B-B14F-4D97-AF65-F5344CB8AC3E}">
        <p14:creationId xmlns:p14="http://schemas.microsoft.com/office/powerpoint/2010/main" val="220150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Intagram Resumes https://www.entrepreneur.com/science-technology/3-ways-to-transform-your-instagram-into-your-resume-and/392200</a:t>
            </a:r>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17</a:t>
            </a:fld>
            <a:endParaRPr lang="en-US" dirty="0"/>
          </a:p>
        </p:txBody>
      </p:sp>
    </p:spTree>
    <p:extLst>
      <p:ext uri="{BB962C8B-B14F-4D97-AF65-F5344CB8AC3E}">
        <p14:creationId xmlns:p14="http://schemas.microsoft.com/office/powerpoint/2010/main" val="352006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18</a:t>
            </a:fld>
            <a:endParaRPr lang="en-US" dirty="0"/>
          </a:p>
        </p:txBody>
      </p:sp>
    </p:spTree>
    <p:extLst>
      <p:ext uri="{BB962C8B-B14F-4D97-AF65-F5344CB8AC3E}">
        <p14:creationId xmlns:p14="http://schemas.microsoft.com/office/powerpoint/2010/main" val="4288947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19</a:t>
            </a:fld>
            <a:endParaRPr lang="en-US" dirty="0"/>
          </a:p>
        </p:txBody>
      </p:sp>
    </p:spTree>
    <p:extLst>
      <p:ext uri="{BB962C8B-B14F-4D97-AF65-F5344CB8AC3E}">
        <p14:creationId xmlns:p14="http://schemas.microsoft.com/office/powerpoint/2010/main" val="16401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1482 De Vinci wrote the first professional resume</a:t>
            </a:r>
          </a:p>
        </p:txBody>
      </p:sp>
      <p:sp>
        <p:nvSpPr>
          <p:cNvPr id="4" name="Slide Number Placeholder 3"/>
          <p:cNvSpPr>
            <a:spLocks noGrp="1"/>
          </p:cNvSpPr>
          <p:nvPr>
            <p:ph type="sldNum" sz="quarter" idx="5"/>
          </p:nvPr>
        </p:nvSpPr>
        <p:spPr/>
        <p:txBody>
          <a:bodyPr/>
          <a:lstStyle/>
          <a:p>
            <a:fld id="{798C5307-140F-447F-BCBA-BB92E3A2906B}" type="slidenum">
              <a:rPr lang="en-US" smtClean="0"/>
              <a:t>3</a:t>
            </a:fld>
            <a:endParaRPr lang="en-US" dirty="0"/>
          </a:p>
        </p:txBody>
      </p:sp>
    </p:spTree>
    <p:extLst>
      <p:ext uri="{BB962C8B-B14F-4D97-AF65-F5344CB8AC3E}">
        <p14:creationId xmlns:p14="http://schemas.microsoft.com/office/powerpoint/2010/main" val="69434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students have been influenced by computers and the internet from the beginning of their lives.</a:t>
            </a:r>
          </a:p>
          <a:p>
            <a:endParaRPr lang="en-US" dirty="0"/>
          </a:p>
          <a:p>
            <a:r>
              <a:rPr lang="en-US" dirty="0"/>
              <a:t>In 1821, Charles Babbage created a steam-driven machine that could compute  and in 1848 Ada Lovelace wrote the first computer program</a:t>
            </a:r>
          </a:p>
          <a:p>
            <a:r>
              <a:rPr lang="en-US" dirty="0"/>
              <a:t>In 2001 the Mac changed computing ‘for the rest of us’, and the iPad appeared in 2010 (the Chromebook was added in 2011)</a:t>
            </a:r>
          </a:p>
          <a:p>
            <a:endParaRPr lang="en-US" dirty="0"/>
          </a:p>
          <a:p>
            <a:r>
              <a:rPr lang="en-US" dirty="0"/>
              <a:t>Alaska was an early adopter, and in 1999 two fiberoptic cables EXPANDED its use in the state.  While we still lobby for faster service and lower costs today, nearly all Alaskans have Wi-Fi  for access on mobile devices ranging from watches and phones to notebooks, laptops, and large monitors.</a:t>
            </a:r>
          </a:p>
          <a:p>
            <a:endParaRPr lang="en-US" dirty="0"/>
          </a:p>
          <a:p>
            <a:r>
              <a:rPr lang="en-US" dirty="0"/>
              <a:t>Earlier in my career, I worked for a company that partially owner Monster.com, the first online job search board and the first public resume database. Monster was founded in 1994, or 23 year ago. And today, we have countless job boards for searching and far more concern about privacy and security! (https://bebusinessed.com/history/history-online-job-search/)</a:t>
            </a:r>
          </a:p>
          <a:p>
            <a:endParaRPr lang="en-US" dirty="0"/>
          </a:p>
          <a:p>
            <a:r>
              <a:rPr lang="en-US" dirty="0"/>
              <a:t>So. What we teach our students has to incorporate new searching sites, Boolean logic and search algorithms, critical thinking about privacy and security, and</a:t>
            </a:r>
          </a:p>
          <a:p>
            <a:endParaRPr lang="en-US" dirty="0"/>
          </a:p>
          <a:p>
            <a:r>
              <a:rPr lang="en-US" dirty="0"/>
              <a:t>One other historical note concerns the development of a class of software called Applicant Tracking Systems, or ATS software.  Consider 1998 as the birthdate of this invention and know that today, it is key to our understanding of how to get from desire for a job to the point of scheduling an interview. By 2006, aggregators – or sites that would crawl other job boards and combine them for one-stop searching – dominated. Today, a job seeker is easily overwhelmed about WHERE to look.  (https://bebusinessed.com/history/history-online-job-search/)</a:t>
            </a:r>
          </a:p>
          <a:p>
            <a:endParaRPr lang="en-US" dirty="0"/>
          </a:p>
          <a:p>
            <a:r>
              <a:rPr lang="en-US" dirty="0"/>
              <a:t>How we we get them from the goal-oriented long view to reaching the peak, whether that is the interview, or the first day of a job?</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Jobs is taking over  -  it crawls company websites and other job boards, combining its findings in one place for users’ convenience</a:t>
            </a:r>
          </a:p>
          <a:p>
            <a:endParaRPr lang="en-US" dirty="0"/>
          </a:p>
          <a:p>
            <a:r>
              <a:rPr lang="en-US" dirty="0"/>
              <a:t>If the results are too many, teach how to narrow the scope:</a:t>
            </a:r>
          </a:p>
          <a:p>
            <a:r>
              <a:rPr lang="en-US" dirty="0"/>
              <a:t>Consider industry such as </a:t>
            </a:r>
          </a:p>
          <a:p>
            <a:pPr lvl="1"/>
            <a:r>
              <a:rPr lang="en-US" dirty="0"/>
              <a:t>Restaurants &amp; hospitality</a:t>
            </a:r>
          </a:p>
          <a:p>
            <a:pPr lvl="1"/>
            <a:r>
              <a:rPr lang="en-US" dirty="0"/>
              <a:t>Sales &amp; retail</a:t>
            </a:r>
          </a:p>
          <a:p>
            <a:r>
              <a:rPr lang="en-US" dirty="0"/>
              <a:t>Target by employer or company type</a:t>
            </a:r>
          </a:p>
          <a:p>
            <a:pPr lvl="1"/>
            <a:r>
              <a:rPr lang="en-US" dirty="0"/>
              <a:t>Sephora or Ulta</a:t>
            </a:r>
          </a:p>
          <a:p>
            <a:pPr lvl="1"/>
            <a:r>
              <a:rPr lang="en-US" dirty="0"/>
              <a:t>Toiletries</a:t>
            </a:r>
          </a:p>
          <a:p>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5</a:t>
            </a:fld>
            <a:endParaRPr lang="en-US" dirty="0"/>
          </a:p>
        </p:txBody>
      </p:sp>
    </p:spTree>
    <p:extLst>
      <p:ext uri="{BB962C8B-B14F-4D97-AF65-F5344CB8AC3E}">
        <p14:creationId xmlns:p14="http://schemas.microsoft.com/office/powerpoint/2010/main" val="22075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Jobs is taking over  -  it crawls company websites and other job boards, combining its findings in one place for users’ convenience</a:t>
            </a:r>
          </a:p>
          <a:p>
            <a:endParaRPr lang="en-US" dirty="0"/>
          </a:p>
          <a:p>
            <a:r>
              <a:rPr lang="en-US" dirty="0"/>
              <a:t>If the results are too many, teach how to narrow the scope:</a:t>
            </a:r>
          </a:p>
          <a:p>
            <a:r>
              <a:rPr lang="en-US" dirty="0"/>
              <a:t>Consider industry such as </a:t>
            </a:r>
          </a:p>
          <a:p>
            <a:pPr lvl="1"/>
            <a:r>
              <a:rPr lang="en-US" dirty="0"/>
              <a:t>Restaurants &amp; hospitality</a:t>
            </a:r>
          </a:p>
          <a:p>
            <a:pPr lvl="1"/>
            <a:r>
              <a:rPr lang="en-US" dirty="0"/>
              <a:t>Sales &amp; retail</a:t>
            </a:r>
          </a:p>
          <a:p>
            <a:r>
              <a:rPr lang="en-US" dirty="0"/>
              <a:t>Target by employer or company type</a:t>
            </a:r>
          </a:p>
          <a:p>
            <a:pPr lvl="1"/>
            <a:r>
              <a:rPr lang="en-US" dirty="0"/>
              <a:t>Sephora or Ulta</a:t>
            </a:r>
          </a:p>
          <a:p>
            <a:pPr lvl="1"/>
            <a:r>
              <a:rPr lang="en-US" dirty="0"/>
              <a:t>Toiletries</a:t>
            </a:r>
          </a:p>
          <a:p>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6</a:t>
            </a:fld>
            <a:endParaRPr lang="en-US" dirty="0"/>
          </a:p>
        </p:txBody>
      </p:sp>
    </p:spTree>
    <p:extLst>
      <p:ext uri="{BB962C8B-B14F-4D97-AF65-F5344CB8AC3E}">
        <p14:creationId xmlns:p14="http://schemas.microsoft.com/office/powerpoint/2010/main" val="247899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Jobs is taking over  -  it crawls company websites and other job boards, combining its findings in one place for users’ convenience</a:t>
            </a:r>
          </a:p>
          <a:p>
            <a:endParaRPr lang="en-US" dirty="0"/>
          </a:p>
          <a:p>
            <a:r>
              <a:rPr lang="en-US" dirty="0"/>
              <a:t>If the results are too many, teach how to narrow the scope:</a:t>
            </a:r>
          </a:p>
          <a:p>
            <a:r>
              <a:rPr lang="en-US" dirty="0"/>
              <a:t>Consider industry such as </a:t>
            </a:r>
          </a:p>
          <a:p>
            <a:pPr lvl="1"/>
            <a:r>
              <a:rPr lang="en-US" dirty="0"/>
              <a:t>Restaurants &amp; hospitality</a:t>
            </a:r>
          </a:p>
          <a:p>
            <a:pPr lvl="1"/>
            <a:r>
              <a:rPr lang="en-US" dirty="0"/>
              <a:t>Sales &amp; retail</a:t>
            </a:r>
          </a:p>
          <a:p>
            <a:r>
              <a:rPr lang="en-US" dirty="0"/>
              <a:t>Target by employer or company type</a:t>
            </a:r>
          </a:p>
          <a:p>
            <a:pPr lvl="1"/>
            <a:r>
              <a:rPr lang="en-US" dirty="0"/>
              <a:t>Sephora or Ulta</a:t>
            </a:r>
          </a:p>
          <a:p>
            <a:pPr lvl="1"/>
            <a:r>
              <a:rPr lang="en-US" dirty="0"/>
              <a:t>Toiletries</a:t>
            </a:r>
          </a:p>
          <a:p>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dirty="0"/>
          </a:p>
        </p:txBody>
      </p:sp>
    </p:spTree>
    <p:extLst>
      <p:ext uri="{BB962C8B-B14F-4D97-AF65-F5344CB8AC3E}">
        <p14:creationId xmlns:p14="http://schemas.microsoft.com/office/powerpoint/2010/main" val="391148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ad from a company website into a document</a:t>
            </a:r>
          </a:p>
          <a:p>
            <a:r>
              <a:rPr lang="en-US" dirty="0"/>
              <a:t>Read for overview.</a:t>
            </a:r>
          </a:p>
          <a:p>
            <a:r>
              <a:rPr lang="en-US" dirty="0"/>
              <a:t>Read for the who – what – where- when –how – why – highlighted in blue</a:t>
            </a:r>
          </a:p>
          <a:p>
            <a:r>
              <a:rPr lang="en-US" dirty="0"/>
              <a:t>Read for the KSAOs – highlighted in yellow</a:t>
            </a:r>
          </a:p>
          <a:p>
            <a:r>
              <a:rPr lang="en-US" dirty="0"/>
              <a:t>Read for the keywords – circled in red (not completely done!</a:t>
            </a:r>
          </a:p>
        </p:txBody>
      </p:sp>
      <p:sp>
        <p:nvSpPr>
          <p:cNvPr id="4" name="Slide Number Placeholder 3"/>
          <p:cNvSpPr>
            <a:spLocks noGrp="1"/>
          </p:cNvSpPr>
          <p:nvPr>
            <p:ph type="sldNum" sz="quarter" idx="5"/>
          </p:nvPr>
        </p:nvSpPr>
        <p:spPr/>
        <p:txBody>
          <a:bodyPr/>
          <a:lstStyle/>
          <a:p>
            <a:fld id="{798C5307-140F-447F-BCBA-BB92E3A2906B}" type="slidenum">
              <a:rPr lang="en-US" smtClean="0"/>
              <a:t>8</a:t>
            </a:fld>
            <a:endParaRPr lang="en-US" dirty="0"/>
          </a:p>
        </p:txBody>
      </p:sp>
    </p:spTree>
    <p:extLst>
      <p:ext uri="{BB962C8B-B14F-4D97-AF65-F5344CB8AC3E}">
        <p14:creationId xmlns:p14="http://schemas.microsoft.com/office/powerpoint/2010/main" val="93647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10</a:t>
            </a:fld>
            <a:endParaRPr lang="en-US" dirty="0"/>
          </a:p>
        </p:txBody>
      </p:sp>
    </p:spTree>
    <p:extLst>
      <p:ext uri="{BB962C8B-B14F-4D97-AF65-F5344CB8AC3E}">
        <p14:creationId xmlns:p14="http://schemas.microsoft.com/office/powerpoint/2010/main" val="368717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sz="1050" dirty="0"/>
              <a:t>Resumes in the Digital Era: How to Get Hired</a:t>
            </a:r>
            <a:endParaRPr lang="en-US" dirty="0"/>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tx1">
                    <a:lumMod val="85000"/>
                    <a:lumOff val="15000"/>
                  </a:schemeClr>
                </a:solidFill>
              </a:defRPr>
            </a:lvl1pPr>
          </a:lstStyle>
          <a:p>
            <a:r>
              <a:rPr lang="en-US" dirty="0"/>
              <a:t>Resumes in the Digital Era: How to Get Hired</a:t>
            </a:r>
            <a:endParaRPr lang="en-US" dirty="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tx1">
                    <a:lumMod val="85000"/>
                    <a:lumOff val="15000"/>
                  </a:schemeClr>
                </a:solidFill>
              </a:defRPr>
            </a:lvl1pPr>
          </a:lstStyle>
          <a:p>
            <a:pPr>
              <a:defRPr/>
            </a:pPr>
            <a:r>
              <a:rPr lang="en-US" dirty="0"/>
              <a:t>Resumes in the Digital Era: How to Get Hired</a:t>
            </a:r>
            <a:endParaRPr lang="en-US" dirty="0">
              <a:effectLst>
                <a:outerShdw blurRad="38100" dist="38100" dir="2700000" algn="tl">
                  <a:srgbClr val="000000">
                    <a:alpha val="43137"/>
                  </a:srgbClr>
                </a:outerShdw>
              </a:effectLst>
            </a:endParaRP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sz="1050" dirty="0"/>
              <a:t>Resumes in the Digital Era: How Hired</a:t>
            </a:r>
            <a:endParaRPr lang="en-US" dirty="0"/>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Resumes in the Digital Era: How to Get Hired</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sz="1050" dirty="0"/>
              <a:t>Resumes in the Digital Era: How to Get Hired</a:t>
            </a:r>
            <a:endParaRPr lang="en-US" dirty="0"/>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customXml" Target="../ink/ink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customXml" Target="../ink/ink10.xml"/><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a.sched.co/track/click/30040188/bit.ly?p=eyJzIjoiWWg0WU1La3hLdDR2XzVXUE56ZE44SmNyNFYwIiwidiI6MSwicCI6IntcInVcIjozMDA0MDE4OCxcInZcIjoxLFwidXJsXCI6XCJodHRwczpcXFwvXFxcL2JpdC5seVxcXC9lbmdhZ2UyMmZlZWRiYWNrXCIsXCJpZFwiOlwiNmU4MDUyNWNmYzMwNGQ1NTlmYmVmZDYwMGE2YzgxMTlcIixcInVybF9pZHNcIjpbXCI3ZWI2YWE3ZDM2Zjg0MDAzMTEyMzMyYTYzZjZhYjUyMzRiMTNiNjYxXCJdfSJ9" TargetMode="External"/><Relationship Id="rId2" Type="http://schemas.openxmlformats.org/officeDocument/2006/relationships/hyperlink" Target="http://a.sched.co/track/click/30040188/bit.ly?p=eyJzIjoiU1JVbVpQS3YwdlVjUFN6VGRRTFRoVHF2TjF3IiwidiI6MSwicCI6IntcInVcIjozMDA0MDE4OCxcInZcIjoxLFwidXJsXCI6XCJodHRwczpcXFwvXFxcL2JpdC5seVxcXC9lbmdhZ2UyMmF0dGVuZFwiLFwiaWRcIjpcIjZlODA1MjVjZmMzMDRkNTU5ZmJlZmQ2MDBhNmM4MTE5XCIsXCJ1cmxfaWRzXCI6W1wiNWFjOWM0MzRjODI0MjEzMTZhYjIzYTA5NTQ2YWYzOWQ0Y2ExYjJiZVwiXX0ifQ" TargetMode="External"/><Relationship Id="rId1" Type="http://schemas.openxmlformats.org/officeDocument/2006/relationships/slideLayout" Target="../slideLayouts/slideLayout10.xml"/><Relationship Id="rId4" Type="http://schemas.openxmlformats.org/officeDocument/2006/relationships/hyperlink" Target="https://www.linkedin.com/in/mrydesk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5.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normAutofit/>
          </a:bodyPr>
          <a:lstStyle/>
          <a:p>
            <a:r>
              <a:rPr lang="en-US" sz="6000" dirty="0"/>
              <a:t>Resumes for the 21</a:t>
            </a:r>
            <a:r>
              <a:rPr lang="en-US" sz="6000" baseline="30000" dirty="0"/>
              <a:t>st</a:t>
            </a:r>
            <a:r>
              <a:rPr lang="en-US" sz="6000" dirty="0"/>
              <a:t> Century</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4" y="3429000"/>
            <a:ext cx="6437555" cy="1303176"/>
          </a:xfrm>
        </p:spPr>
        <p:txBody>
          <a:bodyPr/>
          <a:lstStyle/>
          <a:p>
            <a:r>
              <a:rPr lang="en-US" dirty="0"/>
              <a:t>Dr. Mary M Rydesky</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113533" y="0"/>
            <a:ext cx="4082983" cy="6858000"/>
          </a:xfrm>
        </p:spPr>
      </p:pic>
      <p:sp>
        <p:nvSpPr>
          <p:cNvPr id="2" name="TextBox 1">
            <a:extLst>
              <a:ext uri="{FF2B5EF4-FFF2-40B4-BE49-F238E27FC236}">
                <a16:creationId xmlns:a16="http://schemas.microsoft.com/office/drawing/2014/main" id="{27BD07F5-A908-E7D7-6785-6CDC830EF525}"/>
              </a:ext>
            </a:extLst>
          </p:cNvPr>
          <p:cNvSpPr txBox="1"/>
          <p:nvPr/>
        </p:nvSpPr>
        <p:spPr>
          <a:xfrm>
            <a:off x="2339106" y="5277079"/>
            <a:ext cx="3507307" cy="923330"/>
          </a:xfrm>
          <a:prstGeom prst="rect">
            <a:avLst/>
          </a:prstGeom>
          <a:noFill/>
        </p:spPr>
        <p:txBody>
          <a:bodyPr wrap="none" rtlCol="0">
            <a:spAutoFit/>
          </a:bodyPr>
          <a:lstStyle/>
          <a:p>
            <a:pPr algn="ctr"/>
            <a:r>
              <a:rPr lang="en-US" b="1" dirty="0">
                <a:solidFill>
                  <a:schemeClr val="bg1"/>
                </a:solidFill>
              </a:rPr>
              <a:t>ASD Engage &amp; Inspire </a:t>
            </a:r>
            <a:br>
              <a:rPr lang="en-US" b="1" dirty="0">
                <a:solidFill>
                  <a:schemeClr val="bg1"/>
                </a:solidFill>
              </a:rPr>
            </a:br>
            <a:r>
              <a:rPr lang="en-US" b="1" dirty="0">
                <a:solidFill>
                  <a:schemeClr val="bg1"/>
                </a:solidFill>
              </a:rPr>
              <a:t>Professional Learning Summit</a:t>
            </a:r>
            <a:br>
              <a:rPr lang="en-US" b="1" dirty="0">
                <a:solidFill>
                  <a:schemeClr val="bg1"/>
                </a:solidFill>
              </a:rPr>
            </a:br>
            <a:r>
              <a:rPr lang="en-US" b="1" dirty="0">
                <a:solidFill>
                  <a:schemeClr val="bg1"/>
                </a:solidFill>
              </a:rPr>
              <a:t>November 2022</a:t>
            </a:r>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3">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AB4C3"/>
              </a:solidFill>
            </a:endParaRPr>
          </a:p>
        </p:txBody>
      </p:sp>
      <p:sp>
        <p:nvSpPr>
          <p:cNvPr id="2" name="Title 1">
            <a:extLst>
              <a:ext uri="{FF2B5EF4-FFF2-40B4-BE49-F238E27FC236}">
                <a16:creationId xmlns:a16="http://schemas.microsoft.com/office/drawing/2014/main" id="{7CDC3048-97F2-6D7C-7CFF-2064583D67F7}"/>
              </a:ext>
            </a:extLst>
          </p:cNvPr>
          <p:cNvSpPr>
            <a:spLocks noGrp="1"/>
          </p:cNvSpPr>
          <p:nvPr>
            <p:ph type="title"/>
          </p:nvPr>
        </p:nvSpPr>
        <p:spPr>
          <a:xfrm>
            <a:off x="649045" y="788595"/>
            <a:ext cx="4014395" cy="3525220"/>
          </a:xfrm>
        </p:spPr>
        <p:txBody>
          <a:bodyPr vert="horz" lIns="91440" tIns="45720" rIns="91440" bIns="45720" rtlCol="0" anchor="t">
            <a:normAutofit/>
          </a:bodyPr>
          <a:lstStyle/>
          <a:p>
            <a:pPr>
              <a:lnSpc>
                <a:spcPct val="90000"/>
              </a:lnSpc>
            </a:pPr>
            <a:r>
              <a:rPr lang="en-US" sz="5400" spc="-40" dirty="0">
                <a:solidFill>
                  <a:srgbClr val="FFFFFF"/>
                </a:solidFill>
              </a:rPr>
              <a:t>How a Resume Might Look Today</a:t>
            </a:r>
          </a:p>
        </p:txBody>
      </p:sp>
      <p:sp>
        <p:nvSpPr>
          <p:cNvPr id="4" name="Footer Placeholder 3">
            <a:extLst>
              <a:ext uri="{FF2B5EF4-FFF2-40B4-BE49-F238E27FC236}">
                <a16:creationId xmlns:a16="http://schemas.microsoft.com/office/drawing/2014/main" id="{85911ADC-B531-5709-69D4-6F4C11F98FF8}"/>
              </a:ext>
            </a:extLst>
          </p:cNvPr>
          <p:cNvSpPr>
            <a:spLocks noGrp="1"/>
          </p:cNvSpPr>
          <p:nvPr>
            <p:ph type="ftr" sz="quarter" idx="11"/>
          </p:nvPr>
        </p:nvSpPr>
        <p:spPr>
          <a:xfrm>
            <a:off x="328108" y="6356350"/>
            <a:ext cx="4609652"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Resumes in the Digital Era: How to Get Hired</a:t>
            </a:r>
          </a:p>
        </p:txBody>
      </p:sp>
      <p:sp>
        <p:nvSpPr>
          <p:cNvPr id="6" name="Slide Number Placeholder 5">
            <a:extLst>
              <a:ext uri="{FF2B5EF4-FFF2-40B4-BE49-F238E27FC236}">
                <a16:creationId xmlns:a16="http://schemas.microsoft.com/office/drawing/2014/main" id="{32AA8C3D-4C50-0E39-62F4-6C0423B2F97D}"/>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10</a:t>
            </a:fld>
            <a:endParaRPr kumimoji="0" lang="en-US" b="0" i="0" u="none" strike="noStrike" cap="none" spc="0" normalizeH="0" baseline="0" noProof="0" dirty="0">
              <a:ln>
                <a:noFill/>
              </a:ln>
              <a:effectLst/>
              <a:uLnTx/>
              <a:uFillTx/>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1E51F8E-7000-2C2F-BE34-9884434CA739}"/>
                  </a:ext>
                </a:extLst>
              </p14:cNvPr>
              <p14:cNvContentPartPr/>
              <p14:nvPr/>
            </p14:nvContentPartPr>
            <p14:xfrm>
              <a:off x="6256337" y="1927954"/>
              <a:ext cx="360" cy="360"/>
            </p14:xfrm>
          </p:contentPart>
        </mc:Choice>
        <mc:Fallback>
          <p:pic>
            <p:nvPicPr>
              <p:cNvPr id="3" name="Ink 2">
                <a:extLst>
                  <a:ext uri="{FF2B5EF4-FFF2-40B4-BE49-F238E27FC236}">
                    <a16:creationId xmlns:a16="http://schemas.microsoft.com/office/drawing/2014/main" id="{01E51F8E-7000-2C2F-BE34-9884434CA739}"/>
                  </a:ext>
                </a:extLst>
              </p:cNvPr>
              <p:cNvPicPr/>
              <p:nvPr/>
            </p:nvPicPr>
            <p:blipFill>
              <a:blip r:embed="rId4"/>
              <a:stretch>
                <a:fillRect/>
              </a:stretch>
            </p:blipFill>
            <p:spPr>
              <a:xfrm>
                <a:off x="6247337" y="1919314"/>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79A8D4CE-D042-1684-A749-7C52F391AF82}"/>
                  </a:ext>
                </a:extLst>
              </p14:cNvPr>
              <p14:cNvContentPartPr/>
              <p14:nvPr/>
            </p14:nvContentPartPr>
            <p14:xfrm>
              <a:off x="6433817" y="785314"/>
              <a:ext cx="360" cy="360"/>
            </p14:xfrm>
          </p:contentPart>
        </mc:Choice>
        <mc:Fallback>
          <p:pic>
            <p:nvPicPr>
              <p:cNvPr id="8" name="Ink 7">
                <a:extLst>
                  <a:ext uri="{FF2B5EF4-FFF2-40B4-BE49-F238E27FC236}">
                    <a16:creationId xmlns:a16="http://schemas.microsoft.com/office/drawing/2014/main" id="{79A8D4CE-D042-1684-A749-7C52F391AF82}"/>
                  </a:ext>
                </a:extLst>
              </p:cNvPr>
              <p:cNvPicPr/>
              <p:nvPr/>
            </p:nvPicPr>
            <p:blipFill>
              <a:blip r:embed="rId4"/>
              <a:stretch>
                <a:fillRect/>
              </a:stretch>
            </p:blipFill>
            <p:spPr>
              <a:xfrm>
                <a:off x="6424817" y="776314"/>
                <a:ext cx="18000" cy="18000"/>
              </a:xfrm>
              <a:prstGeom prst="rect">
                <a:avLst/>
              </a:prstGeom>
            </p:spPr>
          </p:pic>
        </mc:Fallback>
      </mc:AlternateContent>
      <p:pic>
        <p:nvPicPr>
          <p:cNvPr id="14" name="Picture 13" descr="TResume sample plage 2&#10;">
            <a:extLst>
              <a:ext uri="{FF2B5EF4-FFF2-40B4-BE49-F238E27FC236}">
                <a16:creationId xmlns:a16="http://schemas.microsoft.com/office/drawing/2014/main" id="{986EA235-8A25-8F8A-7B9D-C6C801CC4607}"/>
              </a:ext>
            </a:extLst>
          </p:cNvPr>
          <p:cNvPicPr>
            <a:picLocks noChangeAspect="1"/>
          </p:cNvPicPr>
          <p:nvPr/>
        </p:nvPicPr>
        <p:blipFill>
          <a:blip r:embed="rId6"/>
          <a:stretch>
            <a:fillRect/>
          </a:stretch>
        </p:blipFill>
        <p:spPr>
          <a:xfrm rot="1027441">
            <a:off x="8179798" y="412847"/>
            <a:ext cx="4170190" cy="6248400"/>
          </a:xfrm>
          <a:prstGeom prst="rect">
            <a:avLst/>
          </a:prstGeom>
        </p:spPr>
      </p:pic>
      <p:pic>
        <p:nvPicPr>
          <p:cNvPr id="12" name="Content Placeholder 11" descr="Example Resume&#10;Resume sample&#10;">
            <a:extLst>
              <a:ext uri="{FF2B5EF4-FFF2-40B4-BE49-F238E27FC236}">
                <a16:creationId xmlns:a16="http://schemas.microsoft.com/office/drawing/2014/main" id="{EF78F2A1-A0A8-F826-22EB-5E0D9CF6F2A5}"/>
              </a:ext>
            </a:extLst>
          </p:cNvPr>
          <p:cNvPicPr>
            <a:picLocks noGrp="1" noChangeAspect="1"/>
          </p:cNvPicPr>
          <p:nvPr>
            <p:ph sz="quarter" idx="14"/>
          </p:nvPr>
        </p:nvPicPr>
        <p:blipFill rotWithShape="1">
          <a:blip r:embed="rId7" cstate="screen">
            <a:extLst>
              <a:ext uri="{28A0092B-C50C-407E-A947-70E740481C1C}">
                <a14:useLocalDpi xmlns:a14="http://schemas.microsoft.com/office/drawing/2010/main"/>
              </a:ext>
            </a:extLst>
          </a:blip>
          <a:srcRect/>
          <a:stretch/>
        </p:blipFill>
        <p:spPr>
          <a:xfrm rot="1084387">
            <a:off x="4578768" y="98684"/>
            <a:ext cx="4840042" cy="6489183"/>
          </a:xfrm>
        </p:spPr>
      </p:pic>
    </p:spTree>
    <p:extLst>
      <p:ext uri="{BB962C8B-B14F-4D97-AF65-F5344CB8AC3E}">
        <p14:creationId xmlns:p14="http://schemas.microsoft.com/office/powerpoint/2010/main" val="347288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3">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AB4C3"/>
              </a:solidFill>
            </a:endParaRPr>
          </a:p>
        </p:txBody>
      </p:sp>
      <p:sp>
        <p:nvSpPr>
          <p:cNvPr id="2" name="Title 1">
            <a:extLst>
              <a:ext uri="{FF2B5EF4-FFF2-40B4-BE49-F238E27FC236}">
                <a16:creationId xmlns:a16="http://schemas.microsoft.com/office/drawing/2014/main" id="{7CDC3048-97F2-6D7C-7CFF-2064583D67F7}"/>
              </a:ext>
            </a:extLst>
          </p:cNvPr>
          <p:cNvSpPr>
            <a:spLocks noGrp="1"/>
          </p:cNvSpPr>
          <p:nvPr>
            <p:ph type="title"/>
          </p:nvPr>
        </p:nvSpPr>
        <p:spPr>
          <a:xfrm>
            <a:off x="649045" y="788595"/>
            <a:ext cx="4014395" cy="3525220"/>
          </a:xfrm>
        </p:spPr>
        <p:txBody>
          <a:bodyPr vert="horz" lIns="91440" tIns="45720" rIns="91440" bIns="45720" rtlCol="0" anchor="t">
            <a:normAutofit fontScale="90000"/>
          </a:bodyPr>
          <a:lstStyle/>
          <a:p>
            <a:pPr>
              <a:lnSpc>
                <a:spcPct val="90000"/>
              </a:lnSpc>
            </a:pPr>
            <a:r>
              <a:rPr lang="en-US" sz="5400" spc="-40" dirty="0">
                <a:solidFill>
                  <a:srgbClr val="FFFFFF"/>
                </a:solidFill>
              </a:rPr>
              <a:t>How a Cover Letter Might Look Today</a:t>
            </a:r>
          </a:p>
        </p:txBody>
      </p:sp>
      <p:sp>
        <p:nvSpPr>
          <p:cNvPr id="4" name="Footer Placeholder 3">
            <a:extLst>
              <a:ext uri="{FF2B5EF4-FFF2-40B4-BE49-F238E27FC236}">
                <a16:creationId xmlns:a16="http://schemas.microsoft.com/office/drawing/2014/main" id="{85911ADC-B531-5709-69D4-6F4C11F98FF8}"/>
              </a:ext>
            </a:extLst>
          </p:cNvPr>
          <p:cNvSpPr>
            <a:spLocks noGrp="1"/>
          </p:cNvSpPr>
          <p:nvPr>
            <p:ph type="ftr" sz="quarter" idx="11"/>
          </p:nvPr>
        </p:nvSpPr>
        <p:spPr>
          <a:xfrm>
            <a:off x="328108" y="6356350"/>
            <a:ext cx="4609652"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Resumes in the Digital Era: How to Get Hired</a:t>
            </a:r>
          </a:p>
        </p:txBody>
      </p:sp>
      <p:sp>
        <p:nvSpPr>
          <p:cNvPr id="6" name="Slide Number Placeholder 5">
            <a:extLst>
              <a:ext uri="{FF2B5EF4-FFF2-40B4-BE49-F238E27FC236}">
                <a16:creationId xmlns:a16="http://schemas.microsoft.com/office/drawing/2014/main" id="{32AA8C3D-4C50-0E39-62F4-6C0423B2F97D}"/>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11</a:t>
            </a:fld>
            <a:endParaRPr kumimoji="0" lang="en-US" b="0" i="0" u="none" strike="noStrike" cap="none" spc="0" normalizeH="0" baseline="0" noProof="0" dirty="0">
              <a:ln>
                <a:noFill/>
              </a:ln>
              <a:effectLst/>
              <a:uLnTx/>
              <a:uFillTx/>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1E51F8E-7000-2C2F-BE34-9884434CA739}"/>
                  </a:ext>
                </a:extLst>
              </p14:cNvPr>
              <p14:cNvContentPartPr/>
              <p14:nvPr/>
            </p14:nvContentPartPr>
            <p14:xfrm>
              <a:off x="6256337" y="1927954"/>
              <a:ext cx="360" cy="360"/>
            </p14:xfrm>
          </p:contentPart>
        </mc:Choice>
        <mc:Fallback>
          <p:pic>
            <p:nvPicPr>
              <p:cNvPr id="3" name="Ink 2">
                <a:extLst>
                  <a:ext uri="{FF2B5EF4-FFF2-40B4-BE49-F238E27FC236}">
                    <a16:creationId xmlns:a16="http://schemas.microsoft.com/office/drawing/2014/main" id="{01E51F8E-7000-2C2F-BE34-9884434CA739}"/>
                  </a:ext>
                </a:extLst>
              </p:cNvPr>
              <p:cNvPicPr/>
              <p:nvPr/>
            </p:nvPicPr>
            <p:blipFill>
              <a:blip r:embed="rId4"/>
              <a:stretch>
                <a:fillRect/>
              </a:stretch>
            </p:blipFill>
            <p:spPr>
              <a:xfrm>
                <a:off x="6247337" y="1918954"/>
                <a:ext cx="18000" cy="18000"/>
              </a:xfrm>
              <a:prstGeom prst="rect">
                <a:avLst/>
              </a:prstGeom>
            </p:spPr>
          </p:pic>
        </mc:Fallback>
      </mc:AlternateContent>
      <p:pic>
        <p:nvPicPr>
          <p:cNvPr id="13" name="Picture 12" descr="Sample cover letter page 2">
            <a:extLst>
              <a:ext uri="{FF2B5EF4-FFF2-40B4-BE49-F238E27FC236}">
                <a16:creationId xmlns:a16="http://schemas.microsoft.com/office/drawing/2014/main" id="{3CB2918A-1381-3EAC-FC86-3ACDA24C5BC7}"/>
              </a:ext>
            </a:extLst>
          </p:cNvPr>
          <p:cNvPicPr>
            <a:picLocks noChangeAspect="1"/>
          </p:cNvPicPr>
          <p:nvPr/>
        </p:nvPicPr>
        <p:blipFill>
          <a:blip r:embed="rId5"/>
          <a:stretch>
            <a:fillRect/>
          </a:stretch>
        </p:blipFill>
        <p:spPr>
          <a:xfrm rot="910509">
            <a:off x="9133796" y="1835789"/>
            <a:ext cx="3280254" cy="5422900"/>
          </a:xfrm>
          <a:prstGeom prst="rect">
            <a:avLst/>
          </a:prstGeom>
        </p:spPr>
      </p:pic>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79A8D4CE-D042-1684-A749-7C52F391AF82}"/>
                  </a:ext>
                </a:extLst>
              </p14:cNvPr>
              <p14:cNvContentPartPr/>
              <p14:nvPr/>
            </p14:nvContentPartPr>
            <p14:xfrm>
              <a:off x="6433817" y="785314"/>
              <a:ext cx="360" cy="360"/>
            </p14:xfrm>
          </p:contentPart>
        </mc:Choice>
        <mc:Fallback>
          <p:pic>
            <p:nvPicPr>
              <p:cNvPr id="8" name="Ink 7">
                <a:extLst>
                  <a:ext uri="{FF2B5EF4-FFF2-40B4-BE49-F238E27FC236}">
                    <a16:creationId xmlns:a16="http://schemas.microsoft.com/office/drawing/2014/main" id="{79A8D4CE-D042-1684-A749-7C52F391AF82}"/>
                  </a:ext>
                </a:extLst>
              </p:cNvPr>
              <p:cNvPicPr/>
              <p:nvPr/>
            </p:nvPicPr>
            <p:blipFill>
              <a:blip r:embed="rId4"/>
              <a:stretch>
                <a:fillRect/>
              </a:stretch>
            </p:blipFill>
            <p:spPr>
              <a:xfrm>
                <a:off x="6424817" y="776314"/>
                <a:ext cx="18000" cy="18000"/>
              </a:xfrm>
              <a:prstGeom prst="rect">
                <a:avLst/>
              </a:prstGeom>
            </p:spPr>
          </p:pic>
        </mc:Fallback>
      </mc:AlternateContent>
      <p:pic>
        <p:nvPicPr>
          <p:cNvPr id="10" name="Content Placeholder 9" descr="Sample cover letter page 1&#10;">
            <a:extLst>
              <a:ext uri="{FF2B5EF4-FFF2-40B4-BE49-F238E27FC236}">
                <a16:creationId xmlns:a16="http://schemas.microsoft.com/office/drawing/2014/main" id="{3E0AD0BB-F62F-8B9D-C024-945AC40BEBCE}"/>
              </a:ext>
            </a:extLst>
          </p:cNvPr>
          <p:cNvPicPr>
            <a:picLocks noGrp="1" noChangeAspect="1"/>
          </p:cNvPicPr>
          <p:nvPr>
            <p:ph sz="quarter" idx="14"/>
          </p:nvPr>
        </p:nvPicPr>
        <p:blipFill>
          <a:blip r:embed="rId7"/>
          <a:stretch>
            <a:fillRect/>
          </a:stretch>
        </p:blipFill>
        <p:spPr>
          <a:xfrm rot="845175">
            <a:off x="4255534" y="196895"/>
            <a:ext cx="4958680" cy="6464208"/>
          </a:xfrm>
        </p:spPr>
      </p:pic>
    </p:spTree>
    <p:extLst>
      <p:ext uri="{BB962C8B-B14F-4D97-AF65-F5344CB8AC3E}">
        <p14:creationId xmlns:p14="http://schemas.microsoft.com/office/powerpoint/2010/main" val="411652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199277" y="875030"/>
            <a:ext cx="2771137" cy="5068570"/>
          </a:xfrm>
        </p:spPr>
        <p:txBody>
          <a:bodyPr>
            <a:normAutofit/>
          </a:bodyPr>
          <a:lstStyle/>
          <a:p>
            <a:r>
              <a:rPr lang="en-US" sz="4600" dirty="0"/>
              <a:t>What Happens</a:t>
            </a:r>
            <a:br>
              <a:rPr lang="en-US" dirty="0"/>
            </a:br>
            <a:r>
              <a:rPr lang="en-US" sz="4000" dirty="0"/>
              <a:t>After You Apply?</a:t>
            </a:r>
            <a:br>
              <a:rPr lang="en-US" sz="4000" dirty="0"/>
            </a:br>
            <a:endParaRPr lang="en-US" sz="4000" dirty="0"/>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12</a:t>
            </a:fld>
            <a:endParaRPr lang="en-US" noProof="0" dirty="0"/>
          </a:p>
        </p:txBody>
      </p:sp>
      <p:graphicFrame>
        <p:nvGraphicFramePr>
          <p:cNvPr id="8" name="Content Placeholder 7">
            <a:extLst>
              <a:ext uri="{FF2B5EF4-FFF2-40B4-BE49-F238E27FC236}">
                <a16:creationId xmlns:a16="http://schemas.microsoft.com/office/drawing/2014/main" id="{8AD46500-AD44-8D24-05F2-DE6C27D7173F}"/>
              </a:ext>
            </a:extLst>
          </p:cNvPr>
          <p:cNvGraphicFramePr>
            <a:graphicFrameLocks noGrp="1"/>
          </p:cNvGraphicFramePr>
          <p:nvPr>
            <p:ph sz="quarter" idx="14"/>
            <p:extLst>
              <p:ext uri="{D42A27DB-BD31-4B8C-83A1-F6EECF244321}">
                <p14:modId xmlns:p14="http://schemas.microsoft.com/office/powerpoint/2010/main" val="4018443231"/>
              </p:ext>
            </p:extLst>
          </p:nvPr>
        </p:nvGraphicFramePr>
        <p:xfrm>
          <a:off x="3302000" y="876300"/>
          <a:ext cx="8607425" cy="535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Text&#10;&#10;Description automatically generated with medium confidence">
            <a:extLst>
              <a:ext uri="{FF2B5EF4-FFF2-40B4-BE49-F238E27FC236}">
                <a16:creationId xmlns:a16="http://schemas.microsoft.com/office/drawing/2014/main" id="{8BC82562-896D-2141-2C39-4DCA30B22E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2575" y="641303"/>
            <a:ext cx="2419194" cy="1199682"/>
          </a:xfrm>
          <a:prstGeom prst="rect">
            <a:avLst/>
          </a:prstGeom>
        </p:spPr>
      </p:pic>
      <p:sp>
        <p:nvSpPr>
          <p:cNvPr id="2" name="TextBox 1">
            <a:extLst>
              <a:ext uri="{FF2B5EF4-FFF2-40B4-BE49-F238E27FC236}">
                <a16:creationId xmlns:a16="http://schemas.microsoft.com/office/drawing/2014/main" id="{13F64C34-3C61-FD12-2599-AE2097502DF9}"/>
              </a:ext>
            </a:extLst>
          </p:cNvPr>
          <p:cNvSpPr txBox="1"/>
          <p:nvPr/>
        </p:nvSpPr>
        <p:spPr>
          <a:xfrm>
            <a:off x="3657600" y="437426"/>
            <a:ext cx="2713563" cy="369332"/>
          </a:xfrm>
          <a:prstGeom prst="rect">
            <a:avLst/>
          </a:prstGeom>
          <a:noFill/>
        </p:spPr>
        <p:txBody>
          <a:bodyPr wrap="none" rtlCol="0">
            <a:spAutoFit/>
          </a:bodyPr>
          <a:lstStyle/>
          <a:p>
            <a:r>
              <a:rPr lang="en-US" b="1" dirty="0"/>
              <a:t>200 – 250 applications</a:t>
            </a:r>
          </a:p>
        </p:txBody>
      </p:sp>
      <p:sp>
        <p:nvSpPr>
          <p:cNvPr id="4" name="TextBox 3">
            <a:extLst>
              <a:ext uri="{FF2B5EF4-FFF2-40B4-BE49-F238E27FC236}">
                <a16:creationId xmlns:a16="http://schemas.microsoft.com/office/drawing/2014/main" id="{33EFCC12-FB8D-54C2-D3D4-17455F049B7B}"/>
              </a:ext>
            </a:extLst>
          </p:cNvPr>
          <p:cNvSpPr txBox="1"/>
          <p:nvPr/>
        </p:nvSpPr>
        <p:spPr>
          <a:xfrm>
            <a:off x="8218573" y="5682545"/>
            <a:ext cx="1942293" cy="369332"/>
          </a:xfrm>
          <a:prstGeom prst="rect">
            <a:avLst/>
          </a:prstGeom>
          <a:noFill/>
        </p:spPr>
        <p:txBody>
          <a:bodyPr wrap="square">
            <a:spAutoFit/>
          </a:bodyPr>
          <a:lstStyle/>
          <a:p>
            <a:r>
              <a:rPr lang="en-US" b="1" dirty="0"/>
              <a:t>4 – 5 interviews</a:t>
            </a:r>
          </a:p>
        </p:txBody>
      </p:sp>
      <p:sp>
        <p:nvSpPr>
          <p:cNvPr id="5" name="TextBox 4">
            <a:extLst>
              <a:ext uri="{FF2B5EF4-FFF2-40B4-BE49-F238E27FC236}">
                <a16:creationId xmlns:a16="http://schemas.microsoft.com/office/drawing/2014/main" id="{9A593ACF-6935-74BE-D625-4CAA34A8BEE7}"/>
              </a:ext>
            </a:extLst>
          </p:cNvPr>
          <p:cNvSpPr txBox="1"/>
          <p:nvPr/>
        </p:nvSpPr>
        <p:spPr>
          <a:xfrm>
            <a:off x="10160866" y="5499224"/>
            <a:ext cx="1454244" cy="707886"/>
          </a:xfrm>
          <a:prstGeom prst="rect">
            <a:avLst/>
          </a:prstGeom>
          <a:noFill/>
        </p:spPr>
        <p:txBody>
          <a:bodyPr wrap="none" rtlCol="0">
            <a:spAutoFit/>
          </a:bodyPr>
          <a:lstStyle/>
          <a:p>
            <a:r>
              <a:rPr lang="en-US" sz="4000" b="1" dirty="0">
                <a:solidFill>
                  <a:srgbClr val="C00000"/>
                </a:solidFill>
              </a:rPr>
              <a:t>= 2%</a:t>
            </a:r>
          </a:p>
        </p:txBody>
      </p:sp>
    </p:spTree>
    <p:extLst>
      <p:ext uri="{BB962C8B-B14F-4D97-AF65-F5344CB8AC3E}">
        <p14:creationId xmlns:p14="http://schemas.microsoft.com/office/powerpoint/2010/main" val="2834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1">
        <p:bldAsOne/>
      </p:bldGraphic>
      <p:bldGraphic spid="8" grpId="2">
        <p:bldAsOne/>
      </p:bldGraphic>
      <p:bldGraphic spid="8" grpId="3">
        <p:bldAsOne/>
      </p:bldGraphic>
      <p:bldGraphic spid="8" grpId="4">
        <p:bldAsOne/>
      </p:bldGraphic>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And the Interview Winners…</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Complete, THEN Concise</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lstStyle/>
          <a:p>
            <a:r>
              <a:rPr lang="en-US" dirty="0"/>
              <a:t>Match all KSAOs</a:t>
            </a:r>
          </a:p>
          <a:p>
            <a:r>
              <a:rPr lang="en-US" dirty="0"/>
              <a:t>KSAOs</a:t>
            </a:r>
          </a:p>
          <a:p>
            <a:pPr lvl="1"/>
            <a:r>
              <a:rPr lang="en-US" dirty="0"/>
              <a:t>knowledge, skills, abilities, tech skills, &amp; personality/work habits</a:t>
            </a:r>
          </a:p>
          <a:p>
            <a:pPr lvl="1"/>
            <a:r>
              <a:rPr lang="en-US" dirty="0"/>
              <a:t>Start each with a past tense verb to tell when/where/how much</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Format Vertically, No Cute Stuff</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lstStyle/>
          <a:p>
            <a:r>
              <a:rPr lang="en-US" dirty="0"/>
              <a:t>Create a 2-column table</a:t>
            </a:r>
          </a:p>
          <a:p>
            <a:pPr lvl="1"/>
            <a:r>
              <a:rPr lang="en-US" dirty="0"/>
              <a:t>Left – list what employer SEEKS</a:t>
            </a:r>
          </a:p>
          <a:p>
            <a:pPr lvl="1"/>
            <a:r>
              <a:rPr lang="en-US" dirty="0"/>
              <a:t>Right – list what student OFFERS</a:t>
            </a:r>
          </a:p>
          <a:p>
            <a:r>
              <a:rPr lang="en-US" dirty="0"/>
              <a:t>Use the Zipper analogy</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2022</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13</a:t>
            </a:fld>
            <a:endParaRPr lang="en-US" noProof="0" dirty="0"/>
          </a:p>
        </p:txBody>
      </p:sp>
      <p:sp>
        <p:nvSpPr>
          <p:cNvPr id="2" name="TextBox 1">
            <a:extLst>
              <a:ext uri="{FF2B5EF4-FFF2-40B4-BE49-F238E27FC236}">
                <a16:creationId xmlns:a16="http://schemas.microsoft.com/office/drawing/2014/main" id="{8C782AC2-A9D4-A177-E45D-AB853E1D1B5E}"/>
              </a:ext>
            </a:extLst>
          </p:cNvPr>
          <p:cNvSpPr txBox="1"/>
          <p:nvPr/>
        </p:nvSpPr>
        <p:spPr>
          <a:xfrm>
            <a:off x="2250503" y="4920097"/>
            <a:ext cx="6446514" cy="1323439"/>
          </a:xfrm>
          <a:prstGeom prst="rect">
            <a:avLst/>
          </a:prstGeom>
          <a:noFill/>
        </p:spPr>
        <p:txBody>
          <a:bodyPr wrap="square" rtlCol="0">
            <a:spAutoFit/>
          </a:bodyPr>
          <a:lstStyle/>
          <a:p>
            <a:r>
              <a:rPr lang="en-US" sz="4000" dirty="0">
                <a:latin typeface="Comic Sans MS" panose="030F0902030302020204" pitchFamily="66" charset="0"/>
              </a:rPr>
              <a:t>Gone: The Two Pager &amp; the Attractive Template </a:t>
            </a:r>
          </a:p>
        </p:txBody>
      </p:sp>
      <p:pic>
        <p:nvPicPr>
          <p:cNvPr id="3" name="Picture 2">
            <a:extLst>
              <a:ext uri="{FF2B5EF4-FFF2-40B4-BE49-F238E27FC236}">
                <a16:creationId xmlns:a16="http://schemas.microsoft.com/office/drawing/2014/main" id="{390E0058-C211-3980-1A84-538333D25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4508" y="3622437"/>
            <a:ext cx="1056761" cy="2915205"/>
          </a:xfrm>
          <a:prstGeom prst="rect">
            <a:avLst/>
          </a:prstGeom>
          <a:noFill/>
        </p:spPr>
      </p:pic>
    </p:spTree>
    <p:extLst>
      <p:ext uri="{BB962C8B-B14F-4D97-AF65-F5344CB8AC3E}">
        <p14:creationId xmlns:p14="http://schemas.microsoft.com/office/powerpoint/2010/main" val="272569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331787" y="996950"/>
            <a:ext cx="2384425" cy="4946650"/>
          </a:xfrm>
        </p:spPr>
        <p:txBody>
          <a:bodyPr/>
          <a:lstStyle/>
          <a:p>
            <a:r>
              <a:rPr lang="en-US" dirty="0"/>
              <a:t>Some Things Have Stayed the Same</a:t>
            </a:r>
          </a:p>
        </p:txBody>
      </p:sp>
      <p:sp>
        <p:nvSpPr>
          <p:cNvPr id="4" name="Date Placeholder 3">
            <a:extLst>
              <a:ext uri="{FF2B5EF4-FFF2-40B4-BE49-F238E27FC236}">
                <a16:creationId xmlns:a16="http://schemas.microsoft.com/office/drawing/2014/main" id="{6148B91A-117A-42B4-842E-633AFA930E7F}"/>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14</a:t>
            </a:fld>
            <a:endParaRPr lang="en-US" noProof="0" dirty="0"/>
          </a:p>
        </p:txBody>
      </p:sp>
      <p:sp>
        <p:nvSpPr>
          <p:cNvPr id="6" name="Content Placeholder 5">
            <a:extLst>
              <a:ext uri="{FF2B5EF4-FFF2-40B4-BE49-F238E27FC236}">
                <a16:creationId xmlns:a16="http://schemas.microsoft.com/office/drawing/2014/main" id="{4D6A8071-C058-BCD5-F5DC-83805AE90CE6}"/>
              </a:ext>
            </a:extLst>
          </p:cNvPr>
          <p:cNvSpPr>
            <a:spLocks noGrp="1"/>
          </p:cNvSpPr>
          <p:nvPr>
            <p:ph sz="quarter" idx="14"/>
          </p:nvPr>
        </p:nvSpPr>
        <p:spPr/>
        <p:txBody>
          <a:bodyPr>
            <a:normAutofit/>
          </a:bodyPr>
          <a:lstStyle/>
          <a:p>
            <a:pPr algn="l">
              <a:buFont typeface="+mj-lt"/>
              <a:buAutoNum type="arabicPeriod"/>
            </a:pPr>
            <a:r>
              <a:rPr lang="en-US" b="0" i="0" dirty="0">
                <a:effectLst/>
                <a:latin typeface="Roboto" panose="02000000000000000000" pitchFamily="2" charset="0"/>
              </a:rPr>
              <a:t> Contact Information (No Street/Apt)</a:t>
            </a:r>
          </a:p>
          <a:p>
            <a:pPr algn="l">
              <a:buFont typeface="+mj-lt"/>
              <a:buAutoNum type="arabicPeriod"/>
            </a:pPr>
            <a:r>
              <a:rPr lang="en-US" b="0" i="0" dirty="0">
                <a:effectLst/>
                <a:latin typeface="Roboto" panose="02000000000000000000" pitchFamily="2" charset="0"/>
              </a:rPr>
              <a:t> Objective (Name of the Company – Job Title – Job Ad #)</a:t>
            </a:r>
          </a:p>
          <a:p>
            <a:pPr>
              <a:buFont typeface="+mj-lt"/>
              <a:buAutoNum type="arabicPeriod"/>
            </a:pPr>
            <a:r>
              <a:rPr lang="en-US" dirty="0">
                <a:latin typeface="Roboto" panose="02000000000000000000" pitchFamily="2" charset="0"/>
              </a:rPr>
              <a:t> Work Experience</a:t>
            </a:r>
            <a:endParaRPr lang="en-US" b="0" i="0" dirty="0">
              <a:effectLst/>
              <a:latin typeface="Roboto" panose="02000000000000000000" pitchFamily="2" charset="0"/>
            </a:endParaRPr>
          </a:p>
          <a:p>
            <a:pPr>
              <a:buFont typeface="+mj-lt"/>
              <a:buAutoNum type="arabicPeriod"/>
            </a:pPr>
            <a:r>
              <a:rPr lang="en-US" b="0" i="0" dirty="0">
                <a:effectLst/>
                <a:latin typeface="Roboto" panose="02000000000000000000" pitchFamily="2" charset="0"/>
              </a:rPr>
              <a:t> </a:t>
            </a:r>
            <a:r>
              <a:rPr lang="en-US" dirty="0">
                <a:latin typeface="Roboto" panose="02000000000000000000" pitchFamily="2" charset="0"/>
              </a:rPr>
              <a:t>Education/Training</a:t>
            </a:r>
            <a:endParaRPr lang="en-US" b="0" i="0" dirty="0">
              <a:effectLst/>
              <a:latin typeface="Roboto" panose="02000000000000000000" pitchFamily="2" charset="0"/>
            </a:endParaRPr>
          </a:p>
          <a:p>
            <a:pPr>
              <a:buFont typeface="+mj-lt"/>
              <a:buAutoNum type="arabicPeriod"/>
            </a:pPr>
            <a:r>
              <a:rPr lang="en-US" dirty="0">
                <a:latin typeface="Roboto" panose="02000000000000000000" pitchFamily="2" charset="0"/>
              </a:rPr>
              <a:t> Community Service/Volunteering</a:t>
            </a:r>
            <a:endParaRPr lang="en-US" b="0" i="0" dirty="0">
              <a:effectLst/>
              <a:latin typeface="Roboto" panose="02000000000000000000" pitchFamily="2" charset="0"/>
            </a:endParaRPr>
          </a:p>
          <a:p>
            <a:pPr>
              <a:buFont typeface="+mj-lt"/>
              <a:buAutoNum type="arabicPeriod"/>
            </a:pPr>
            <a:r>
              <a:rPr lang="en-US" dirty="0">
                <a:latin typeface="Roboto" panose="02000000000000000000" pitchFamily="2" charset="0"/>
              </a:rPr>
              <a:t> Clubs/Sports/Extracurriculars</a:t>
            </a:r>
            <a:endParaRPr lang="en-US" b="0" i="0" dirty="0">
              <a:effectLst/>
              <a:latin typeface="Roboto" panose="02000000000000000000" pitchFamily="2" charset="0"/>
            </a:endParaRPr>
          </a:p>
          <a:p>
            <a:pPr algn="l">
              <a:buFont typeface="+mj-lt"/>
              <a:buAutoNum type="arabicPeriod"/>
            </a:pPr>
            <a:r>
              <a:rPr lang="en-US" b="0" i="0" dirty="0">
                <a:effectLst/>
                <a:latin typeface="Roboto" panose="02000000000000000000" pitchFamily="2" charset="0"/>
              </a:rPr>
              <a:t> Awards/Recognition</a:t>
            </a:r>
          </a:p>
          <a:p>
            <a:pPr algn="l">
              <a:buFont typeface="+mj-lt"/>
              <a:buAutoNum type="arabicPeriod"/>
            </a:pPr>
            <a:r>
              <a:rPr lang="en-US" b="0" i="0" dirty="0">
                <a:effectLst/>
                <a:latin typeface="Roboto" panose="02000000000000000000" pitchFamily="2" charset="0"/>
              </a:rPr>
              <a:t> Special Skills (Optional)</a:t>
            </a:r>
          </a:p>
          <a:p>
            <a:endParaRPr lang="en-US" dirty="0"/>
          </a:p>
        </p:txBody>
      </p:sp>
      <p:sp>
        <p:nvSpPr>
          <p:cNvPr id="7" name="TextBox 6">
            <a:extLst>
              <a:ext uri="{FF2B5EF4-FFF2-40B4-BE49-F238E27FC236}">
                <a16:creationId xmlns:a16="http://schemas.microsoft.com/office/drawing/2014/main" id="{AA4DA1F8-BAC5-E8AE-DFA2-FB02B0CAF569}"/>
              </a:ext>
            </a:extLst>
          </p:cNvPr>
          <p:cNvSpPr txBox="1"/>
          <p:nvPr/>
        </p:nvSpPr>
        <p:spPr>
          <a:xfrm rot="20398353">
            <a:off x="7863938" y="3722023"/>
            <a:ext cx="3876318" cy="1384995"/>
          </a:xfrm>
          <a:prstGeom prst="rect">
            <a:avLst/>
          </a:prstGeom>
          <a:noFill/>
        </p:spPr>
        <p:txBody>
          <a:bodyPr wrap="none" rtlCol="0">
            <a:spAutoFit/>
          </a:bodyPr>
          <a:lstStyle/>
          <a:p>
            <a:pPr algn="ctr"/>
            <a:r>
              <a:rPr lang="en-US" sz="2800" b="1" dirty="0">
                <a:solidFill>
                  <a:schemeClr val="accent6">
                    <a:lumMod val="75000"/>
                  </a:schemeClr>
                </a:solidFill>
              </a:rPr>
              <a:t>In Life Story in detail</a:t>
            </a:r>
          </a:p>
          <a:p>
            <a:pPr algn="ctr"/>
            <a:r>
              <a:rPr lang="en-US" sz="2800" b="1" dirty="0">
                <a:solidFill>
                  <a:schemeClr val="accent6">
                    <a:lumMod val="75000"/>
                  </a:schemeClr>
                </a:solidFill>
              </a:rPr>
              <a:t>In resume as needed </a:t>
            </a:r>
            <a:br>
              <a:rPr lang="en-US" sz="2800" b="1" dirty="0">
                <a:solidFill>
                  <a:schemeClr val="accent6">
                    <a:lumMod val="75000"/>
                  </a:schemeClr>
                </a:solidFill>
              </a:rPr>
            </a:br>
            <a:r>
              <a:rPr lang="en-US" sz="2800" b="1" dirty="0">
                <a:solidFill>
                  <a:schemeClr val="accent6">
                    <a:lumMod val="75000"/>
                  </a:schemeClr>
                </a:solidFill>
              </a:rPr>
              <a:t>for the zipper</a:t>
            </a:r>
          </a:p>
        </p:txBody>
      </p:sp>
    </p:spTree>
    <p:extLst>
      <p:ext uri="{BB962C8B-B14F-4D97-AF65-F5344CB8AC3E}">
        <p14:creationId xmlns:p14="http://schemas.microsoft.com/office/powerpoint/2010/main" val="4346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sky, outdoor, mountain, tent">
            <a:extLst>
              <a:ext uri="{FF2B5EF4-FFF2-40B4-BE49-F238E27FC236}">
                <a16:creationId xmlns:a16="http://schemas.microsoft.com/office/drawing/2014/main" id="{284A1AA7-2E90-4B15-88DA-97825B64484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2" y="0"/>
            <a:ext cx="12192000" cy="6858000"/>
          </a:xfrm>
        </p:spPr>
      </p:pic>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1177636" y="-2"/>
            <a:ext cx="11014364" cy="4100947"/>
          </a:xfrm>
        </p:spPr>
        <p:txBody>
          <a:bodyPr>
            <a:normAutofit/>
          </a:bodyPr>
          <a:lstStyle/>
          <a:p>
            <a:r>
              <a:rPr lang="en-US" dirty="0"/>
              <a:t>The way to get</a:t>
            </a:r>
            <a:br>
              <a:rPr lang="en-US" dirty="0"/>
            </a:br>
            <a:r>
              <a:rPr lang="en-US" dirty="0"/>
              <a:t>started is to quit  talking [</a:t>
            </a:r>
            <a:r>
              <a:rPr lang="en-US" dirty="0">
                <a:latin typeface="Comic Sans MS" panose="030F0902030302020204" pitchFamily="66" charset="0"/>
              </a:rPr>
              <a:t>90’s style</a:t>
            </a:r>
            <a:r>
              <a:rPr lang="en-US" dirty="0"/>
              <a:t>]  and begin doing [</a:t>
            </a:r>
            <a:r>
              <a:rPr lang="en-US" dirty="0">
                <a:latin typeface="Comic Sans MS" panose="030F0902030302020204" pitchFamily="66" charset="0"/>
              </a:rPr>
              <a:t>2020’s style</a:t>
            </a:r>
            <a:r>
              <a:rPr lang="en-US" dirty="0"/>
              <a:t>].</a:t>
            </a:r>
          </a:p>
        </p:txBody>
      </p:sp>
      <p:sp>
        <p:nvSpPr>
          <p:cNvPr id="4" name="Subtitle 3">
            <a:extLst>
              <a:ext uri="{FF2B5EF4-FFF2-40B4-BE49-F238E27FC236}">
                <a16:creationId xmlns:a16="http://schemas.microsoft.com/office/drawing/2014/main" id="{4154B60C-7CE6-4829-87C0-7B4B3E16851E}"/>
              </a:ext>
            </a:extLst>
          </p:cNvPr>
          <p:cNvSpPr>
            <a:spLocks noGrp="1"/>
          </p:cNvSpPr>
          <p:nvPr>
            <p:ph type="subTitle" idx="1"/>
          </p:nvPr>
        </p:nvSpPr>
        <p:spPr>
          <a:xfrm>
            <a:off x="9063318" y="4089656"/>
            <a:ext cx="3128680" cy="2796566"/>
          </a:xfrm>
        </p:spPr>
        <p:txBody>
          <a:bodyPr>
            <a:normAutofit/>
          </a:bodyPr>
          <a:lstStyle/>
          <a:p>
            <a:r>
              <a:rPr lang="en-US" b="0" dirty="0"/>
              <a:t>Apologies to Walt Disney</a:t>
            </a:r>
          </a:p>
        </p:txBody>
      </p:sp>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365992" y="6356350"/>
            <a:ext cx="630936" cy="365125"/>
          </a:xfrm>
        </p:spPr>
        <p:txBody>
          <a:bodyPr/>
          <a:lstStyle/>
          <a:p>
            <a:pPr lvl="0"/>
            <a:fld id="{CD6D940D-6D44-4DF9-9322-B4B11F7EDCD0}" type="slidenum">
              <a:rPr lang="en-US" noProof="0" smtClean="0"/>
              <a:pPr lvl="0"/>
              <a:t>15</a:t>
            </a:fld>
            <a:endParaRPr lang="en-US" noProof="0" dirty="0"/>
          </a:p>
        </p:txBody>
      </p:sp>
    </p:spTree>
    <p:extLst>
      <p:ext uri="{BB962C8B-B14F-4D97-AF65-F5344CB8AC3E}">
        <p14:creationId xmlns:p14="http://schemas.microsoft.com/office/powerpoint/2010/main" val="338647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a:xfrm>
            <a:off x="1000759" y="194783"/>
            <a:ext cx="10022841" cy="760892"/>
          </a:xfrm>
        </p:spPr>
        <p:txBody>
          <a:bodyPr>
            <a:normAutofit fontScale="90000"/>
          </a:bodyPr>
          <a:lstStyle/>
          <a:p>
            <a:r>
              <a:rPr lang="en-US" dirty="0"/>
              <a:t>What Else is Being Automated?</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4221857025"/>
              </p:ext>
            </p:extLst>
          </p:nvPr>
        </p:nvGraphicFramePr>
        <p:xfrm>
          <a:off x="646113" y="1560513"/>
          <a:ext cx="10899775" cy="434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16</a:t>
            </a:fld>
            <a:endParaRPr lang="en-US" noProof="0" dirty="0"/>
          </a:p>
        </p:txBody>
      </p:sp>
    </p:spTree>
    <p:extLst>
      <p:ext uri="{BB962C8B-B14F-4D97-AF65-F5344CB8AC3E}">
        <p14:creationId xmlns:p14="http://schemas.microsoft.com/office/powerpoint/2010/main" val="9731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2"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0" grpId="1">
        <p:bldAsOne/>
      </p:bldGraphic>
      <p:bldGraphic spid="20" grpId="2">
        <p:bldAsOne/>
      </p:bldGraphic>
      <p:bldGraphic spid="20" grpId="3">
        <p:bldAsOne/>
      </p:bldGraphic>
      <p:bldGraphic spid="20" grpId="4">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1879600" y="183988"/>
            <a:ext cx="9406372" cy="803380"/>
          </a:xfrm>
        </p:spPr>
        <p:txBody>
          <a:bodyPr>
            <a:normAutofit fontScale="90000"/>
          </a:bodyPr>
          <a:lstStyle/>
          <a:p>
            <a:r>
              <a:rPr lang="en-US" dirty="0"/>
              <a:t>Lessons</a:t>
            </a:r>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a:xfrm>
            <a:off x="851300" y="1764193"/>
            <a:ext cx="3327366" cy="597604"/>
          </a:xfrm>
        </p:spPr>
        <p:txBody>
          <a:bodyPr>
            <a:noAutofit/>
          </a:bodyPr>
          <a:lstStyle/>
          <a:p>
            <a:r>
              <a:rPr lang="en-US" sz="3200" dirty="0"/>
              <a:t>Business Axiom:  </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9"/>
          </p:nvPr>
        </p:nvSpPr>
        <p:spPr>
          <a:xfrm>
            <a:off x="839241" y="3010228"/>
            <a:ext cx="3327366" cy="2850244"/>
          </a:xfrm>
        </p:spPr>
        <p:txBody>
          <a:bodyPr>
            <a:normAutofit/>
          </a:bodyPr>
          <a:lstStyle/>
          <a:p>
            <a:pPr lvl="0"/>
            <a:r>
              <a:rPr lang="en-US" dirty="0"/>
              <a:t>HR is #1 expense</a:t>
            </a:r>
          </a:p>
          <a:p>
            <a:pPr lvl="0"/>
            <a:r>
              <a:rPr lang="en-US" dirty="0"/>
              <a:t>Cutting cost is good business</a:t>
            </a:r>
          </a:p>
          <a:p>
            <a:pPr lvl="0"/>
            <a:r>
              <a:rPr lang="en-US" dirty="0"/>
              <a:t>HR cost reduction is highly valued</a:t>
            </a:r>
          </a:p>
        </p:txBody>
      </p:sp>
      <p:sp>
        <p:nvSpPr>
          <p:cNvPr id="16" name="Text Placeholder 15">
            <a:extLst>
              <a:ext uri="{FF2B5EF4-FFF2-40B4-BE49-F238E27FC236}">
                <a16:creationId xmlns:a16="http://schemas.microsoft.com/office/drawing/2014/main" id="{88417E53-E35C-4BA6-B238-61D2C004A237}"/>
              </a:ext>
            </a:extLst>
          </p:cNvPr>
          <p:cNvSpPr>
            <a:spLocks noGrp="1"/>
          </p:cNvSpPr>
          <p:nvPr>
            <p:ph type="body" sz="quarter" idx="18"/>
          </p:nvPr>
        </p:nvSpPr>
        <p:spPr>
          <a:xfrm>
            <a:off x="4432317" y="1764193"/>
            <a:ext cx="3327366" cy="597604"/>
          </a:xfrm>
        </p:spPr>
        <p:txBody>
          <a:bodyPr/>
          <a:lstStyle/>
          <a:p>
            <a:r>
              <a:rPr lang="en-US" dirty="0"/>
              <a:t>Digital Skills</a:t>
            </a:r>
          </a:p>
        </p:txBody>
      </p:sp>
      <p:sp>
        <p:nvSpPr>
          <p:cNvPr id="13" name="Content Placeholder 12">
            <a:extLst>
              <a:ext uri="{FF2B5EF4-FFF2-40B4-BE49-F238E27FC236}">
                <a16:creationId xmlns:a16="http://schemas.microsoft.com/office/drawing/2014/main" id="{32AA922F-7FCE-49A0-92E0-60263B0E006A}"/>
              </a:ext>
            </a:extLst>
          </p:cNvPr>
          <p:cNvSpPr>
            <a:spLocks noGrp="1"/>
          </p:cNvSpPr>
          <p:nvPr>
            <p:ph type="body" sz="quarter" idx="20"/>
          </p:nvPr>
        </p:nvSpPr>
        <p:spPr>
          <a:xfrm>
            <a:off x="4432317" y="2374899"/>
            <a:ext cx="3327366" cy="3485573"/>
          </a:xfrm>
        </p:spPr>
        <p:txBody>
          <a:bodyPr>
            <a:normAutofit fontScale="92500" lnSpcReduction="20000"/>
          </a:bodyPr>
          <a:lstStyle/>
          <a:p>
            <a:r>
              <a:rPr lang="en-US" dirty="0"/>
              <a:t>Word processing skill</a:t>
            </a:r>
          </a:p>
          <a:p>
            <a:r>
              <a:rPr lang="en-US" dirty="0"/>
              <a:t>Cyber security</a:t>
            </a:r>
          </a:p>
          <a:p>
            <a:r>
              <a:rPr lang="en-US" dirty="0"/>
              <a:t>Apply tools like Grammarly, WriteWord, Word cloud for checking quality</a:t>
            </a:r>
          </a:p>
          <a:p>
            <a:r>
              <a:rPr lang="en-US" dirty="0"/>
              <a:t>Communicate with digital comm tools like Zoom, texting, video recording</a:t>
            </a:r>
            <a:br>
              <a:rPr lang="en-US" dirty="0"/>
            </a:br>
            <a:r>
              <a:rPr lang="en-US" dirty="0"/>
              <a:t>#TikTokResumes, Instgram resumes, etc.</a:t>
            </a:r>
          </a:p>
        </p:txBody>
      </p:sp>
      <p:sp>
        <p:nvSpPr>
          <p:cNvPr id="14" name="Text Placeholder 13">
            <a:extLst>
              <a:ext uri="{FF2B5EF4-FFF2-40B4-BE49-F238E27FC236}">
                <a16:creationId xmlns:a16="http://schemas.microsoft.com/office/drawing/2014/main" id="{94D68F73-4FB1-4145-BF89-FE36142E5100}"/>
              </a:ext>
            </a:extLst>
          </p:cNvPr>
          <p:cNvSpPr>
            <a:spLocks noGrp="1"/>
          </p:cNvSpPr>
          <p:nvPr>
            <p:ph type="body" sz="quarter" idx="16"/>
          </p:nvPr>
        </p:nvSpPr>
        <p:spPr>
          <a:xfrm>
            <a:off x="8025393" y="1764193"/>
            <a:ext cx="3327366" cy="597604"/>
          </a:xfrm>
        </p:spPr>
        <p:txBody>
          <a:bodyPr>
            <a:normAutofit fontScale="92500"/>
          </a:bodyPr>
          <a:lstStyle/>
          <a:p>
            <a:r>
              <a:rPr lang="en-US" dirty="0"/>
              <a:t>Focus on Achievements</a:t>
            </a:r>
          </a:p>
        </p:txBody>
      </p:sp>
      <p:sp>
        <p:nvSpPr>
          <p:cNvPr id="15" name="Content Placeholder 14">
            <a:extLst>
              <a:ext uri="{FF2B5EF4-FFF2-40B4-BE49-F238E27FC236}">
                <a16:creationId xmlns:a16="http://schemas.microsoft.com/office/drawing/2014/main" id="{967F3EB6-BBF7-400D-831B-2949763446D0}"/>
              </a:ext>
            </a:extLst>
          </p:cNvPr>
          <p:cNvSpPr>
            <a:spLocks noGrp="1"/>
          </p:cNvSpPr>
          <p:nvPr>
            <p:ph type="body" sz="quarter" idx="21"/>
          </p:nvPr>
        </p:nvSpPr>
        <p:spPr>
          <a:xfrm>
            <a:off x="8025393" y="2374899"/>
            <a:ext cx="3327366" cy="3485573"/>
          </a:xfrm>
        </p:spPr>
        <p:txBody>
          <a:bodyPr>
            <a:normAutofit/>
          </a:bodyPr>
          <a:lstStyle/>
          <a:p>
            <a:r>
              <a:rPr lang="en-US" dirty="0"/>
              <a:t>Its what you did, not what you were assigned.</a:t>
            </a:r>
          </a:p>
          <a:p>
            <a:r>
              <a:rPr lang="en-US" dirty="0"/>
              <a:t>Measure your achievement – add metrics</a:t>
            </a:r>
          </a:p>
          <a:p>
            <a:r>
              <a:rPr lang="en-US" dirty="0"/>
              <a:t>Measure traits such as reliability, attendance,  communication skill, problem solving , too</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17</a:t>
            </a:fld>
            <a:endParaRPr lang="en-US" noProof="0" dirty="0"/>
          </a:p>
        </p:txBody>
      </p:sp>
      <p:pic>
        <p:nvPicPr>
          <p:cNvPr id="6" name="Graphic 5" descr="Alarm clock with solid fill">
            <a:extLst>
              <a:ext uri="{FF2B5EF4-FFF2-40B4-BE49-F238E27FC236}">
                <a16:creationId xmlns:a16="http://schemas.microsoft.com/office/drawing/2014/main" id="{3AB4C2BF-9740-8890-501D-CE2807B1BF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924" y="2056343"/>
            <a:ext cx="914400" cy="914400"/>
          </a:xfrm>
          <a:prstGeom prst="rect">
            <a:avLst/>
          </a:prstGeom>
        </p:spPr>
      </p:pic>
      <p:pic>
        <p:nvPicPr>
          <p:cNvPr id="8" name="Graphic 7" descr="Coins outline">
            <a:extLst>
              <a:ext uri="{FF2B5EF4-FFF2-40B4-BE49-F238E27FC236}">
                <a16:creationId xmlns:a16="http://schemas.microsoft.com/office/drawing/2014/main" id="{761385BA-BCE5-13CF-C070-4896B1B51D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0795" y="2118029"/>
            <a:ext cx="914400" cy="914400"/>
          </a:xfrm>
          <a:prstGeom prst="rect">
            <a:avLst/>
          </a:prstGeom>
        </p:spPr>
      </p:pic>
      <p:pic>
        <p:nvPicPr>
          <p:cNvPr id="10" name="Graphic 9" descr="Diamond with solid fill">
            <a:extLst>
              <a:ext uri="{FF2B5EF4-FFF2-40B4-BE49-F238E27FC236}">
                <a16:creationId xmlns:a16="http://schemas.microsoft.com/office/drawing/2014/main" id="{D3E99C0D-B52E-EF9D-A543-A284061FD6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99770" y="4480129"/>
            <a:ext cx="914400" cy="914400"/>
          </a:xfrm>
          <a:prstGeom prst="rect">
            <a:avLst/>
          </a:prstGeom>
        </p:spPr>
      </p:pic>
    </p:spTree>
    <p:extLst>
      <p:ext uri="{BB962C8B-B14F-4D97-AF65-F5344CB8AC3E}">
        <p14:creationId xmlns:p14="http://schemas.microsoft.com/office/powerpoint/2010/main" val="33824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5800867" cy="1569493"/>
          </a:xfrm>
        </p:spPr>
        <p:txBody>
          <a:bodyPr/>
          <a:lstStyle/>
          <a:p>
            <a:r>
              <a:rPr lang="en-US" dirty="0"/>
              <a:t>Summary</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647702" y="2156346"/>
            <a:ext cx="5800866" cy="3963937"/>
          </a:xfrm>
        </p:spPr>
        <p:txBody>
          <a:bodyPr/>
          <a:lstStyle/>
          <a:p>
            <a:r>
              <a:rPr lang="en-US" dirty="0"/>
              <a:t>Wherever the students head, their </a:t>
            </a:r>
            <a:r>
              <a:rPr lang="en-US" b="1" dirty="0"/>
              <a:t>futures</a:t>
            </a:r>
            <a:r>
              <a:rPr lang="en-US" dirty="0"/>
              <a:t> include making a living in order to fund their dreams.</a:t>
            </a:r>
          </a:p>
          <a:p>
            <a:r>
              <a:rPr lang="en-US" dirty="0"/>
              <a:t>Teaching students </a:t>
            </a:r>
            <a:r>
              <a:rPr lang="en-US" b="1" dirty="0"/>
              <a:t>modern ways </a:t>
            </a:r>
            <a:r>
              <a:rPr lang="en-US" dirty="0"/>
              <a:t>of getting jobs is the teacher’s investment.</a:t>
            </a:r>
          </a:p>
          <a:p>
            <a:r>
              <a:rPr lang="en-US" dirty="0"/>
              <a:t>Learning how </a:t>
            </a:r>
            <a:r>
              <a:rPr lang="en-US" b="1" dirty="0"/>
              <a:t>technology has changed business processes </a:t>
            </a:r>
            <a:r>
              <a:rPr lang="en-US" dirty="0"/>
              <a:t>is important to both teachers &amp; students.</a:t>
            </a:r>
          </a:p>
        </p:txBody>
      </p:sp>
      <p:pic>
        <p:nvPicPr>
          <p:cNvPr id="23" name="Picture Placeholder 22" descr="A picture containing mountain, outdoor, sky, rock, tent">
            <a:extLst>
              <a:ext uri="{FF2B5EF4-FFF2-40B4-BE49-F238E27FC236}">
                <a16:creationId xmlns:a16="http://schemas.microsoft.com/office/drawing/2014/main" id="{37330047-BDCE-48AE-A7A5-A6A79A7D29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700838" y="665163"/>
            <a:ext cx="2214562" cy="2513012"/>
          </a:xfrm>
        </p:spPr>
      </p:pic>
      <p:pic>
        <p:nvPicPr>
          <p:cNvPr id="53" name="Picture Placeholder 52" descr="A picture containing mountain, sky, snow, outdoor">
            <a:extLst>
              <a:ext uri="{FF2B5EF4-FFF2-40B4-BE49-F238E27FC236}">
                <a16:creationId xmlns:a16="http://schemas.microsoft.com/office/drawing/2014/main" id="{9AFE6654-29BC-4F7D-9F69-C78DCCF2A7A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9329737" y="665579"/>
            <a:ext cx="2214562" cy="2513012"/>
          </a:xfrm>
        </p:spPr>
      </p:pic>
      <p:pic>
        <p:nvPicPr>
          <p:cNvPr id="19" name="Picture Placeholder 18" descr="A picture containing outdoor, mountain, sky, nature">
            <a:extLst>
              <a:ext uri="{FF2B5EF4-FFF2-40B4-BE49-F238E27FC236}">
                <a16:creationId xmlns:a16="http://schemas.microsoft.com/office/drawing/2014/main" id="{AA7C515C-968D-4E0E-AE9F-2B4791B73F84}"/>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a:xfrm>
            <a:off x="6700854" y="3607271"/>
            <a:ext cx="2214562" cy="2513012"/>
          </a:xfrm>
        </p:spPr>
      </p:pic>
      <p:pic>
        <p:nvPicPr>
          <p:cNvPr id="25" name="Picture Placeholder 24" descr="A picture containing nature, outdoor, mountain, night sky">
            <a:extLst>
              <a:ext uri="{FF2B5EF4-FFF2-40B4-BE49-F238E27FC236}">
                <a16:creationId xmlns:a16="http://schemas.microsoft.com/office/drawing/2014/main" id="{74AF03B6-7ED2-47DC-A5B8-3F7DB422CEA5}"/>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a:stretch/>
        </p:blipFill>
        <p:spPr>
          <a:xfrm>
            <a:off x="9324845" y="3607271"/>
            <a:ext cx="2214562" cy="2513012"/>
          </a:xfrm>
        </p:spPr>
      </p:pic>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2022</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18</a:t>
            </a:fld>
            <a:endParaRPr lang="en-US" noProof="0" dirty="0"/>
          </a:p>
        </p:txBody>
      </p:sp>
    </p:spTree>
    <p:extLst>
      <p:ext uri="{BB962C8B-B14F-4D97-AF65-F5344CB8AC3E}">
        <p14:creationId xmlns:p14="http://schemas.microsoft.com/office/powerpoint/2010/main" val="4039808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normAutofit/>
          </a:bodyPr>
          <a:lstStyle/>
          <a:p>
            <a:r>
              <a:rPr lang="en-US" sz="4000" dirty="0"/>
              <a:t>Thank you for always learning!</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446252" y="386989"/>
            <a:ext cx="2443495" cy="3758334"/>
          </a:xfrm>
        </p:spPr>
        <p:txBody>
          <a:bodyPr>
            <a:normAutofit lnSpcReduction="10000"/>
          </a:bodyPr>
          <a:lstStyle/>
          <a:p>
            <a:r>
              <a:rPr lang="en-US" dirty="0"/>
              <a:t>Mary M. Rydesky</a:t>
            </a:r>
          </a:p>
          <a:p>
            <a:endParaRPr lang="en-US" dirty="0"/>
          </a:p>
          <a:p>
            <a:r>
              <a:rPr lang="en-US" dirty="0"/>
              <a:t>mrydesky@yahoo.com</a:t>
            </a:r>
          </a:p>
          <a:p>
            <a:endParaRPr lang="en-US" dirty="0"/>
          </a:p>
          <a:p>
            <a:r>
              <a:rPr lang="en-US" dirty="0"/>
              <a:t>www.transitionmangement.us</a:t>
            </a: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9144000" cy="4532313"/>
          </a:xfrm>
        </p:spPr>
      </p:pic>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9144000" y="4532313"/>
            <a:ext cx="3048000" cy="2325687"/>
          </a:xfrm>
        </p:spPr>
      </p:pic>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19</a:t>
            </a:fld>
            <a:endParaRPr lang="en-US" noProof="0" dirty="0"/>
          </a:p>
        </p:txBody>
      </p:sp>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lstStyle/>
          <a:p>
            <a:r>
              <a:rPr lang="en-US" dirty="0"/>
              <a:t>Agenda</a:t>
            </a:r>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r>
              <a:rPr lang="en-US" dirty="0"/>
              <a:t>Resumes &amp; Applications in the Digital Era</a:t>
            </a:r>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rmAutofit/>
          </a:bodyPr>
          <a:lstStyle/>
          <a:p>
            <a:r>
              <a:rPr lang="en-US" dirty="0"/>
              <a:t>How the digital age changed the workplace</a:t>
            </a:r>
          </a:p>
          <a:p>
            <a:r>
              <a:rPr lang="en-US" dirty="0"/>
              <a:t>Why one resume is now dangerous</a:t>
            </a:r>
          </a:p>
          <a:p>
            <a:r>
              <a:rPr lang="en-US" dirty="0"/>
              <a:t>What to do before preparing a resume or application</a:t>
            </a:r>
          </a:p>
          <a:p>
            <a:r>
              <a:rPr lang="en-US" dirty="0"/>
              <a:t>Points to make in the classroom</a:t>
            </a:r>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55080"/>
            <a:ext cx="4352544" cy="365125"/>
          </a:xfrm>
        </p:spPr>
        <p:txBody>
          <a:bodyPr/>
          <a:lstStyle/>
          <a:p>
            <a:pPr lvl="0"/>
            <a:r>
              <a:rPr lang="en-US" noProof="0" dirty="0"/>
              <a:t>2022 Nov</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spTree>
    <p:extLst>
      <p:ext uri="{BB962C8B-B14F-4D97-AF65-F5344CB8AC3E}">
        <p14:creationId xmlns:p14="http://schemas.microsoft.com/office/powerpoint/2010/main" val="210634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0D6D-2A87-777E-2E1F-236C8B38CE60}"/>
              </a:ext>
            </a:extLst>
          </p:cNvPr>
          <p:cNvSpPr>
            <a:spLocks noGrp="1"/>
          </p:cNvSpPr>
          <p:nvPr>
            <p:ph type="title"/>
          </p:nvPr>
        </p:nvSpPr>
        <p:spPr/>
        <p:txBody>
          <a:bodyPr>
            <a:normAutofit fontScale="90000"/>
          </a:bodyPr>
          <a:lstStyle/>
          <a:p>
            <a:r>
              <a:rPr lang="en-US" dirty="0"/>
              <a:t>Administrivia</a:t>
            </a:r>
          </a:p>
        </p:txBody>
      </p:sp>
      <p:sp>
        <p:nvSpPr>
          <p:cNvPr id="9" name="Text Placeholder 8">
            <a:extLst>
              <a:ext uri="{FF2B5EF4-FFF2-40B4-BE49-F238E27FC236}">
                <a16:creationId xmlns:a16="http://schemas.microsoft.com/office/drawing/2014/main" id="{4F27C09F-8869-E507-6192-B47E01406EDF}"/>
              </a:ext>
            </a:extLst>
          </p:cNvPr>
          <p:cNvSpPr>
            <a:spLocks noGrp="1"/>
          </p:cNvSpPr>
          <p:nvPr>
            <p:ph type="body" sz="quarter" idx="14"/>
          </p:nvPr>
        </p:nvSpPr>
        <p:spPr/>
        <p:txBody>
          <a:bodyPr/>
          <a:lstStyle/>
          <a:p>
            <a:r>
              <a:rPr lang="en-US" dirty="0"/>
              <a:t>Attendance Link</a:t>
            </a:r>
          </a:p>
        </p:txBody>
      </p:sp>
      <p:sp>
        <p:nvSpPr>
          <p:cNvPr id="11" name="Text Placeholder 10">
            <a:extLst>
              <a:ext uri="{FF2B5EF4-FFF2-40B4-BE49-F238E27FC236}">
                <a16:creationId xmlns:a16="http://schemas.microsoft.com/office/drawing/2014/main" id="{1E1B4015-4673-3A92-7628-348EE225B1BF}"/>
              </a:ext>
            </a:extLst>
          </p:cNvPr>
          <p:cNvSpPr>
            <a:spLocks noGrp="1"/>
          </p:cNvSpPr>
          <p:nvPr>
            <p:ph type="body" sz="quarter" idx="17"/>
          </p:nvPr>
        </p:nvSpPr>
        <p:spPr/>
        <p:txBody>
          <a:bodyPr/>
          <a:lstStyle/>
          <a:p>
            <a:r>
              <a:rPr lang="en-US" b="1" i="0" u="sng" dirty="0">
                <a:solidFill>
                  <a:srgbClr val="338FE9"/>
                </a:solidFill>
                <a:effectLst/>
                <a:latin typeface="Avenir Next" panose="020B0503020202020204" pitchFamily="34" charset="0"/>
                <a:hlinkClick r:id="rId2"/>
              </a:rPr>
              <a:t>https://bit.ly/engage22attend</a:t>
            </a:r>
            <a:endParaRPr lang="en-US" dirty="0"/>
          </a:p>
        </p:txBody>
      </p:sp>
      <p:sp>
        <p:nvSpPr>
          <p:cNvPr id="10" name="Text Placeholder 9">
            <a:extLst>
              <a:ext uri="{FF2B5EF4-FFF2-40B4-BE49-F238E27FC236}">
                <a16:creationId xmlns:a16="http://schemas.microsoft.com/office/drawing/2014/main" id="{5FA6A125-33C8-33F8-522A-337AB36406BD}"/>
              </a:ext>
            </a:extLst>
          </p:cNvPr>
          <p:cNvSpPr>
            <a:spLocks noGrp="1"/>
          </p:cNvSpPr>
          <p:nvPr>
            <p:ph type="body" sz="quarter" idx="16"/>
          </p:nvPr>
        </p:nvSpPr>
        <p:spPr/>
        <p:txBody>
          <a:bodyPr/>
          <a:lstStyle/>
          <a:p>
            <a:r>
              <a:rPr lang="en-US" dirty="0"/>
              <a:t>Session Feedback Link </a:t>
            </a:r>
          </a:p>
        </p:txBody>
      </p:sp>
      <p:sp>
        <p:nvSpPr>
          <p:cNvPr id="12" name="Text Placeholder 11">
            <a:extLst>
              <a:ext uri="{FF2B5EF4-FFF2-40B4-BE49-F238E27FC236}">
                <a16:creationId xmlns:a16="http://schemas.microsoft.com/office/drawing/2014/main" id="{6AD910C3-50A5-541E-9F9F-2F2E96838253}"/>
              </a:ext>
            </a:extLst>
          </p:cNvPr>
          <p:cNvSpPr>
            <a:spLocks noGrp="1"/>
          </p:cNvSpPr>
          <p:nvPr>
            <p:ph type="body" sz="quarter" idx="18"/>
          </p:nvPr>
        </p:nvSpPr>
        <p:spPr/>
        <p:txBody>
          <a:bodyPr/>
          <a:lstStyle/>
          <a:p>
            <a:r>
              <a:rPr lang="en-US" b="1" i="0" u="sng" dirty="0">
                <a:solidFill>
                  <a:srgbClr val="338FE9"/>
                </a:solidFill>
                <a:effectLst/>
                <a:latin typeface="Avenir Next" panose="020B0503020202020204" pitchFamily="34" charset="0"/>
                <a:hlinkClick r:id="rId3"/>
              </a:rPr>
              <a:t>https://bit.ly/engage22feedback</a:t>
            </a:r>
            <a:endParaRPr lang="en-US" dirty="0"/>
          </a:p>
        </p:txBody>
      </p:sp>
      <p:sp>
        <p:nvSpPr>
          <p:cNvPr id="3" name="Footer Placeholder 2">
            <a:extLst>
              <a:ext uri="{FF2B5EF4-FFF2-40B4-BE49-F238E27FC236}">
                <a16:creationId xmlns:a16="http://schemas.microsoft.com/office/drawing/2014/main" id="{5460868F-A79B-EEF5-0E07-49A93102337B}"/>
              </a:ext>
            </a:extLst>
          </p:cNvPr>
          <p:cNvSpPr>
            <a:spLocks noGrp="1"/>
          </p:cNvSpPr>
          <p:nvPr>
            <p:ph type="ftr" sz="quarter" idx="11"/>
          </p:nvPr>
        </p:nvSpPr>
        <p:spPr/>
        <p:txBody>
          <a:bodyPr/>
          <a:lstStyle/>
          <a:p>
            <a:r>
              <a:rPr lang="en-US" sz="1050" dirty="0"/>
              <a:t>Resumes in the Digital Era: How to Get Hired</a:t>
            </a:r>
            <a:endParaRPr lang="en-US" dirty="0"/>
          </a:p>
        </p:txBody>
      </p:sp>
      <p:sp>
        <p:nvSpPr>
          <p:cNvPr id="8" name="Slide Number Placeholder 7">
            <a:extLst>
              <a:ext uri="{FF2B5EF4-FFF2-40B4-BE49-F238E27FC236}">
                <a16:creationId xmlns:a16="http://schemas.microsoft.com/office/drawing/2014/main" id="{8954C2CA-F2E6-EB2F-44D7-6DD4EB283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4" name="TextBox 13">
            <a:extLst>
              <a:ext uri="{FF2B5EF4-FFF2-40B4-BE49-F238E27FC236}">
                <a16:creationId xmlns:a16="http://schemas.microsoft.com/office/drawing/2014/main" id="{E1C3AA31-BF72-FF5D-60DE-47C64142FD95}"/>
              </a:ext>
            </a:extLst>
          </p:cNvPr>
          <p:cNvSpPr txBox="1"/>
          <p:nvPr/>
        </p:nvSpPr>
        <p:spPr>
          <a:xfrm>
            <a:off x="3965448" y="3447143"/>
            <a:ext cx="6096000" cy="738664"/>
          </a:xfrm>
          <a:prstGeom prst="rect">
            <a:avLst/>
          </a:prstGeom>
          <a:noFill/>
        </p:spPr>
        <p:txBody>
          <a:bodyPr wrap="square">
            <a:spAutoFit/>
          </a:bodyPr>
          <a:lstStyle/>
          <a:p>
            <a:r>
              <a:rPr lang="en-US" sz="2400" b="1" dirty="0">
                <a:solidFill>
                  <a:schemeClr val="accent2">
                    <a:lumMod val="75000"/>
                  </a:schemeClr>
                </a:solidFill>
              </a:rPr>
              <a:t>Speaker’s LinkedIn Link</a:t>
            </a:r>
          </a:p>
          <a:p>
            <a:endParaRPr lang="en-US" dirty="0"/>
          </a:p>
        </p:txBody>
      </p:sp>
      <p:sp>
        <p:nvSpPr>
          <p:cNvPr id="15" name="TextBox 14">
            <a:extLst>
              <a:ext uri="{FF2B5EF4-FFF2-40B4-BE49-F238E27FC236}">
                <a16:creationId xmlns:a16="http://schemas.microsoft.com/office/drawing/2014/main" id="{6C2BDD33-C060-8D61-5B44-20CFF2D8C0A1}"/>
              </a:ext>
            </a:extLst>
          </p:cNvPr>
          <p:cNvSpPr txBox="1"/>
          <p:nvPr/>
        </p:nvSpPr>
        <p:spPr>
          <a:xfrm>
            <a:off x="3418558" y="3863277"/>
            <a:ext cx="4746171" cy="646331"/>
          </a:xfrm>
          <a:prstGeom prst="rect">
            <a:avLst/>
          </a:prstGeom>
          <a:noFill/>
        </p:spPr>
        <p:txBody>
          <a:bodyPr wrap="none" rtlCol="0">
            <a:spAutoFit/>
          </a:bodyPr>
          <a:lstStyle/>
          <a:p>
            <a:r>
              <a:rPr lang="en-US" b="1" dirty="0">
                <a:hlinkClick r:id="rId4"/>
              </a:rPr>
              <a:t>https://www.linkedin.com/in/mrydesky/</a:t>
            </a:r>
            <a:endParaRPr lang="en-US" b="1" dirty="0"/>
          </a:p>
          <a:p>
            <a:endParaRPr lang="en-US" dirty="0"/>
          </a:p>
        </p:txBody>
      </p:sp>
    </p:spTree>
    <p:extLst>
      <p:ext uri="{BB962C8B-B14F-4D97-AF65-F5344CB8AC3E}">
        <p14:creationId xmlns:p14="http://schemas.microsoft.com/office/powerpoint/2010/main" val="239074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lstStyle/>
          <a:p>
            <a:r>
              <a:rPr lang="en-US" dirty="0"/>
              <a:t>Introduction</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819887" y="2899186"/>
            <a:ext cx="5610113" cy="3284359"/>
          </a:xfrm>
        </p:spPr>
        <p:txBody>
          <a:bodyPr>
            <a:normAutofit/>
          </a:bodyPr>
          <a:lstStyle/>
          <a:p>
            <a:r>
              <a:rPr lang="en-US" dirty="0"/>
              <a:t>Remember times before the Internet?</a:t>
            </a:r>
          </a:p>
          <a:p>
            <a:pPr marL="342900" indent="-342900">
              <a:buFont typeface="Arial" panose="020B0604020202020204" pitchFamily="34" charset="0"/>
              <a:buChar char="•"/>
            </a:pPr>
            <a:r>
              <a:rPr lang="en-US" dirty="0"/>
              <a:t>Local paper listed jobs</a:t>
            </a:r>
          </a:p>
          <a:p>
            <a:pPr marL="342900" indent="-342900">
              <a:buFont typeface="Arial" panose="020B0604020202020204" pitchFamily="34" charset="0"/>
              <a:buChar char="•"/>
            </a:pPr>
            <a:r>
              <a:rPr lang="en-US" dirty="0"/>
              <a:t>Resumes 1 – 2 pages long</a:t>
            </a:r>
          </a:p>
          <a:p>
            <a:pPr marL="342900" indent="-342900">
              <a:buFont typeface="Arial" panose="020B0604020202020204" pitchFamily="34" charset="0"/>
              <a:buChar char="•"/>
            </a:pPr>
            <a:r>
              <a:rPr lang="en-US" dirty="0"/>
              <a:t>Write one, make 50 copies, distribute</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
        <p:nvSpPr>
          <p:cNvPr id="2" name="Rectangle 1">
            <a:extLst>
              <a:ext uri="{FF2B5EF4-FFF2-40B4-BE49-F238E27FC236}">
                <a16:creationId xmlns:a16="http://schemas.microsoft.com/office/drawing/2014/main" id="{486A594F-DFF1-59D2-4422-7FD13FF8B567}"/>
              </a:ext>
            </a:extLst>
          </p:cNvPr>
          <p:cNvSpPr/>
          <p:nvPr/>
        </p:nvSpPr>
        <p:spPr>
          <a:xfrm>
            <a:off x="5819887" y="5030019"/>
            <a:ext cx="5874750" cy="769441"/>
          </a:xfrm>
          <a:prstGeom prst="rect">
            <a:avLst/>
          </a:prstGeom>
          <a:noFill/>
        </p:spPr>
        <p:txBody>
          <a:bodyPr wrap="none" lIns="91440" tIns="45720" rIns="91440" bIns="45720">
            <a:spAutoFit/>
          </a:bodyPr>
          <a:lstStyle/>
          <a:p>
            <a:pPr algn="ctr"/>
            <a:r>
              <a:rPr lang="en-US" sz="4400" dirty="0">
                <a:ln w="0"/>
                <a:solidFill>
                  <a:schemeClr val="tx2">
                    <a:lumMod val="90000"/>
                    <a:lumOff val="10000"/>
                  </a:schemeClr>
                </a:solidFill>
                <a:effectLst>
                  <a:outerShdw blurRad="38100" dist="19050" dir="2700000" algn="tl" rotWithShape="0">
                    <a:schemeClr val="dk1">
                      <a:alpha val="40000"/>
                    </a:schemeClr>
                  </a:outerShdw>
                </a:effectLst>
              </a:rPr>
              <a:t>Things have changed!</a:t>
            </a:r>
          </a:p>
        </p:txBody>
      </p:sp>
      <p:pic>
        <p:nvPicPr>
          <p:cNvPr id="1026" name="Picture 2">
            <a:extLst>
              <a:ext uri="{FF2B5EF4-FFF2-40B4-BE49-F238E27FC236}">
                <a16:creationId xmlns:a16="http://schemas.microsoft.com/office/drawing/2014/main" id="{F01F9A25-CFAB-DBAC-CAA3-E8C79BDFA3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703" y="2286000"/>
            <a:ext cx="35782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753035"/>
            <a:ext cx="5945393" cy="2366683"/>
          </a:xfrm>
        </p:spPr>
        <p:txBody>
          <a:bodyPr/>
          <a:lstStyle/>
          <a:p>
            <a:r>
              <a:rPr lang="en-US" dirty="0"/>
              <a:t>The way we work</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49045" y="3075868"/>
            <a:ext cx="5945393" cy="1108335"/>
          </a:xfrm>
        </p:spPr>
        <p:txBody>
          <a:bodyPr/>
          <a:lstStyle/>
          <a:p>
            <a:r>
              <a:rPr lang="en-US" dirty="0"/>
              <a:t>Career management starts early in life &amp; changes with technology’s advances</a:t>
            </a:r>
          </a:p>
        </p:txBody>
      </p:sp>
      <p:pic>
        <p:nvPicPr>
          <p:cNvPr id="26" name="Picture Placeholder 25" descr="A person standing on a rock">
            <a:extLst>
              <a:ext uri="{FF2B5EF4-FFF2-40B4-BE49-F238E27FC236}">
                <a16:creationId xmlns:a16="http://schemas.microsoft.com/office/drawing/2014/main" id="{5A11C124-E818-45E0-9F70-7F0C271DDC7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a:stretch/>
        </p:blipFill>
        <p:spPr>
          <a:xfrm>
            <a:off x="0" y="4533900"/>
            <a:ext cx="7086598" cy="2324100"/>
          </a:xfrm>
        </p:spPr>
      </p:pic>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pic>
        <p:nvPicPr>
          <p:cNvPr id="18" name="Picture Placeholder 17" descr="A picture containing outdoor, person, mountain">
            <a:extLst>
              <a:ext uri="{FF2B5EF4-FFF2-40B4-BE49-F238E27FC236}">
                <a16:creationId xmlns:a16="http://schemas.microsoft.com/office/drawing/2014/main" id="{17AE28DB-6A67-4368-B973-0AF9753460B7}"/>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a:ext>
            </a:extLst>
          </a:blip>
          <a:srcRect/>
          <a:stretch/>
        </p:blipFill>
        <p:spPr>
          <a:xfrm>
            <a:off x="7086600" y="0"/>
            <a:ext cx="5105400" cy="4533900"/>
          </a:xfrm>
        </p:spPr>
      </p:pic>
      <p:pic>
        <p:nvPicPr>
          <p:cNvPr id="22" name="Picture Placeholder 21" descr="A picture containing nature, outdoor, snow, mountain">
            <a:extLst>
              <a:ext uri="{FF2B5EF4-FFF2-40B4-BE49-F238E27FC236}">
                <a16:creationId xmlns:a16="http://schemas.microsoft.com/office/drawing/2014/main" id="{8A37E149-B64A-42E8-BB3A-1FD622CE5C95}"/>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a:ext>
            </a:extLst>
          </a:blip>
          <a:srcRect/>
          <a:stretch/>
        </p:blipFill>
        <p:spPr>
          <a:xfrm>
            <a:off x="7086598" y="4533900"/>
            <a:ext cx="5105402" cy="2324100"/>
          </a:xfrm>
        </p:spPr>
      </p:pic>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a:lstStyle/>
          <a:p>
            <a:pPr lvl="0"/>
            <a:fld id="{2722F022-211C-4882-844C-086FEA6806AA}" type="slidenum">
              <a:rPr lang="en-US" noProof="0" smtClean="0"/>
              <a:pPr lvl="0"/>
              <a:t>4</a:t>
            </a:fld>
            <a:endParaRPr lang="en-US" noProof="0" dirty="0"/>
          </a:p>
        </p:txBody>
      </p:sp>
      <p:sp>
        <p:nvSpPr>
          <p:cNvPr id="5" name="Rectangle 4">
            <a:extLst>
              <a:ext uri="{FF2B5EF4-FFF2-40B4-BE49-F238E27FC236}">
                <a16:creationId xmlns:a16="http://schemas.microsoft.com/office/drawing/2014/main" id="{8BB7D161-8849-292B-D4AB-5A2FF34697A9}"/>
              </a:ext>
            </a:extLst>
          </p:cNvPr>
          <p:cNvSpPr/>
          <p:nvPr/>
        </p:nvSpPr>
        <p:spPr>
          <a:xfrm rot="20886204">
            <a:off x="7625863" y="2845204"/>
            <a:ext cx="1871748" cy="1569660"/>
          </a:xfrm>
          <a:prstGeom prst="rect">
            <a:avLst/>
          </a:prstGeom>
          <a:noFill/>
        </p:spPr>
        <p:txBody>
          <a:bodyPr wrap="square" lIns="91440" tIns="45720" rIns="91440" bIns="45720">
            <a:spAutoFit/>
          </a:bodyPr>
          <a:lstStyle/>
          <a:p>
            <a:pPr algn="ctr"/>
            <a:r>
              <a:rPr lang="en-US" sz="3200" b="1" cap="none" spc="0" dirty="0">
                <a:ln w="12700">
                  <a:solidFill>
                    <a:schemeClr val="tx2">
                      <a:satMod val="155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rPr>
              <a:t>Device + Internet </a:t>
            </a:r>
          </a:p>
        </p:txBody>
      </p:sp>
      <p:pic>
        <p:nvPicPr>
          <p:cNvPr id="7" name="Graphic 6" descr="Arrow Right with solid fill">
            <a:extLst>
              <a:ext uri="{FF2B5EF4-FFF2-40B4-BE49-F238E27FC236}">
                <a16:creationId xmlns:a16="http://schemas.microsoft.com/office/drawing/2014/main" id="{17D2889A-6811-A9F0-15EF-191368768B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49127" y="3119718"/>
            <a:ext cx="595233" cy="914400"/>
          </a:xfrm>
          <a:prstGeom prst="rect">
            <a:avLst/>
          </a:prstGeom>
        </p:spPr>
      </p:pic>
    </p:spTree>
    <p:extLst>
      <p:ext uri="{BB962C8B-B14F-4D97-AF65-F5344CB8AC3E}">
        <p14:creationId xmlns:p14="http://schemas.microsoft.com/office/powerpoint/2010/main" val="28260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Before Applying -1-</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Maintain a Life Story</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lstStyle/>
          <a:p>
            <a:r>
              <a:rPr lang="en-US" dirty="0"/>
              <a:t>History of from age 9 onward</a:t>
            </a:r>
          </a:p>
          <a:p>
            <a:r>
              <a:rPr lang="en-US" dirty="0"/>
              <a:t>Jobs, volunteering, clubs, awards &amp; recognition, courses &amp; grades </a:t>
            </a:r>
          </a:p>
          <a:p>
            <a:r>
              <a:rPr lang="en-US" dirty="0"/>
              <a:t>Capture ALL accomplishments</a:t>
            </a:r>
          </a:p>
          <a:p>
            <a:pPr lvl="1"/>
            <a:r>
              <a:rPr lang="en-US" dirty="0"/>
              <a:t>Not assignments or duties</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Lesson</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lstStyle/>
          <a:p>
            <a:r>
              <a:rPr lang="en-US" dirty="0"/>
              <a:t>Develop self esteem through listing the many experiences a student has had</a:t>
            </a:r>
          </a:p>
          <a:p>
            <a:r>
              <a:rPr lang="en-US" dirty="0"/>
              <a:t>Comprehensive recollection = flexibility when looking at various jobs</a:t>
            </a:r>
          </a:p>
          <a:p>
            <a:r>
              <a:rPr lang="en-US" dirty="0"/>
              <a:t>Proofed entries = efficient resume writing</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2022</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5</a:t>
            </a:fld>
            <a:endParaRPr lang="en-US" noProof="0" dirty="0"/>
          </a:p>
        </p:txBody>
      </p:sp>
      <p:sp>
        <p:nvSpPr>
          <p:cNvPr id="2" name="TextBox 1">
            <a:extLst>
              <a:ext uri="{FF2B5EF4-FFF2-40B4-BE49-F238E27FC236}">
                <a16:creationId xmlns:a16="http://schemas.microsoft.com/office/drawing/2014/main" id="{8C782AC2-A9D4-A177-E45D-AB853E1D1B5E}"/>
              </a:ext>
            </a:extLst>
          </p:cNvPr>
          <p:cNvSpPr txBox="1"/>
          <p:nvPr/>
        </p:nvSpPr>
        <p:spPr>
          <a:xfrm>
            <a:off x="2263514" y="4661109"/>
            <a:ext cx="3193503" cy="707886"/>
          </a:xfrm>
          <a:prstGeom prst="rect">
            <a:avLst/>
          </a:prstGeom>
          <a:noFill/>
        </p:spPr>
        <p:txBody>
          <a:bodyPr wrap="none" rtlCol="0">
            <a:spAutoFit/>
          </a:bodyPr>
          <a:lstStyle/>
          <a:p>
            <a:r>
              <a:rPr lang="en-US" sz="4000" dirty="0">
                <a:latin typeface="Comic Sans MS" panose="030F0902030302020204" pitchFamily="66" charset="0"/>
              </a:rPr>
              <a:t>Save &amp; Grow</a:t>
            </a:r>
          </a:p>
        </p:txBody>
      </p:sp>
    </p:spTree>
    <p:extLst>
      <p:ext uri="{BB962C8B-B14F-4D97-AF65-F5344CB8AC3E}">
        <p14:creationId xmlns:p14="http://schemas.microsoft.com/office/powerpoint/2010/main" val="42427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Before Applying -2-</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Analyze the Job Ad</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lstStyle/>
          <a:p>
            <a:r>
              <a:rPr lang="en-US" dirty="0"/>
              <a:t>Requirements/Qualifications</a:t>
            </a:r>
          </a:p>
          <a:p>
            <a:r>
              <a:rPr lang="en-US" dirty="0"/>
              <a:t>KSAOs</a:t>
            </a:r>
          </a:p>
          <a:p>
            <a:pPr lvl="1"/>
            <a:r>
              <a:rPr lang="en-US" dirty="0"/>
              <a:t>Find every clue about an employer’s desired knowledge, skills, abilities, tech skills, and personality/work habits</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Lesson</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lstStyle/>
          <a:p>
            <a:r>
              <a:rPr lang="en-US" dirty="0"/>
              <a:t>Create a 2-column table</a:t>
            </a:r>
          </a:p>
          <a:p>
            <a:pPr lvl="1"/>
            <a:r>
              <a:rPr lang="en-US" dirty="0"/>
              <a:t>Left – list what employer SEEKS</a:t>
            </a:r>
          </a:p>
          <a:p>
            <a:pPr lvl="1"/>
            <a:r>
              <a:rPr lang="en-US" dirty="0"/>
              <a:t>Right – list what student OFFERS</a:t>
            </a:r>
          </a:p>
          <a:p>
            <a:r>
              <a:rPr lang="en-US" dirty="0"/>
              <a:t>Use the Zipper analogy</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2022</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6</a:t>
            </a:fld>
            <a:endParaRPr lang="en-US" noProof="0" dirty="0"/>
          </a:p>
        </p:txBody>
      </p:sp>
      <p:sp>
        <p:nvSpPr>
          <p:cNvPr id="2" name="TextBox 1">
            <a:extLst>
              <a:ext uri="{FF2B5EF4-FFF2-40B4-BE49-F238E27FC236}">
                <a16:creationId xmlns:a16="http://schemas.microsoft.com/office/drawing/2014/main" id="{8C782AC2-A9D4-A177-E45D-AB853E1D1B5E}"/>
              </a:ext>
            </a:extLst>
          </p:cNvPr>
          <p:cNvSpPr txBox="1"/>
          <p:nvPr/>
        </p:nvSpPr>
        <p:spPr>
          <a:xfrm>
            <a:off x="3085082" y="5339854"/>
            <a:ext cx="6053260" cy="707886"/>
          </a:xfrm>
          <a:prstGeom prst="rect">
            <a:avLst/>
          </a:prstGeom>
          <a:noFill/>
        </p:spPr>
        <p:txBody>
          <a:bodyPr wrap="none" rtlCol="0">
            <a:spAutoFit/>
          </a:bodyPr>
          <a:lstStyle/>
          <a:p>
            <a:r>
              <a:rPr lang="en-US" sz="4000" dirty="0">
                <a:latin typeface="Comic Sans MS" panose="030F0902030302020204" pitchFamily="66" charset="0"/>
              </a:rPr>
              <a:t>Outline resume contents</a:t>
            </a:r>
          </a:p>
        </p:txBody>
      </p:sp>
      <p:pic>
        <p:nvPicPr>
          <p:cNvPr id="3" name="Picture 2">
            <a:extLst>
              <a:ext uri="{FF2B5EF4-FFF2-40B4-BE49-F238E27FC236}">
                <a16:creationId xmlns:a16="http://schemas.microsoft.com/office/drawing/2014/main" id="{390E0058-C211-3980-1A84-538333D25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4508" y="3622437"/>
            <a:ext cx="1056761" cy="2915205"/>
          </a:xfrm>
          <a:prstGeom prst="rect">
            <a:avLst/>
          </a:prstGeom>
          <a:noFill/>
        </p:spPr>
      </p:pic>
    </p:spTree>
    <p:extLst>
      <p:ext uri="{BB962C8B-B14F-4D97-AF65-F5344CB8AC3E}">
        <p14:creationId xmlns:p14="http://schemas.microsoft.com/office/powerpoint/2010/main" val="221298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r>
              <a:rPr lang="en-US" dirty="0"/>
              <a:t>Job Finding</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4756714" cy="597604"/>
          </a:xfrm>
        </p:spPr>
        <p:txBody>
          <a:bodyPr/>
          <a:lstStyle/>
          <a:p>
            <a:r>
              <a:rPr lang="en-US" dirty="0"/>
              <a:t>Google is the New Aggregator</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3365500"/>
          </a:xfrm>
        </p:spPr>
        <p:txBody>
          <a:bodyPr/>
          <a:lstStyle/>
          <a:p>
            <a:r>
              <a:rPr lang="en-US" dirty="0"/>
              <a:t>“jobs near me”</a:t>
            </a:r>
          </a:p>
          <a:p>
            <a:r>
              <a:rPr lang="en-US" dirty="0"/>
              <a:t>Past 3 days</a:t>
            </a:r>
          </a:p>
          <a:p>
            <a:r>
              <a:rPr lang="en-US" dirty="0"/>
              <a:t>Part-time</a:t>
            </a:r>
          </a:p>
          <a:p>
            <a:r>
              <a:rPr lang="en-US" dirty="0"/>
              <a:t>No degree</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6257467" y="1764031"/>
            <a:ext cx="4756714" cy="597604"/>
          </a:xfrm>
        </p:spPr>
        <p:txBody>
          <a:bodyPr/>
          <a:lstStyle/>
          <a:p>
            <a:r>
              <a:rPr lang="en-US" dirty="0"/>
              <a:t>Lesson</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6257467" y="2374900"/>
            <a:ext cx="4756714" cy="3365500"/>
          </a:xfrm>
        </p:spPr>
        <p:txBody>
          <a:bodyPr/>
          <a:lstStyle/>
          <a:p>
            <a:r>
              <a:rPr lang="en-US" dirty="0"/>
              <a:t>Develop search strategy to find 5+ jobs</a:t>
            </a:r>
          </a:p>
          <a:p>
            <a:r>
              <a:rPr lang="en-US" dirty="0"/>
              <a:t>In new tab, go to the company having the job of interest</a:t>
            </a:r>
          </a:p>
          <a:p>
            <a:pPr lvl="1"/>
            <a:r>
              <a:rPr lang="en-US" dirty="0"/>
              <a:t>Find Jobs or Careers</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a:xfrm>
            <a:off x="7013448" y="6355080"/>
            <a:ext cx="4352544" cy="365125"/>
          </a:xfrm>
        </p:spPr>
        <p:txBody>
          <a:bodyPr/>
          <a:lstStyle/>
          <a:p>
            <a:pPr lvl="0"/>
            <a:r>
              <a:rPr lang="en-US" noProof="0" dirty="0"/>
              <a:t>2022</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7</a:t>
            </a:fld>
            <a:endParaRPr lang="en-US" noProof="0" dirty="0"/>
          </a:p>
        </p:txBody>
      </p:sp>
      <p:sp>
        <p:nvSpPr>
          <p:cNvPr id="2" name="TextBox 1">
            <a:extLst>
              <a:ext uri="{FF2B5EF4-FFF2-40B4-BE49-F238E27FC236}">
                <a16:creationId xmlns:a16="http://schemas.microsoft.com/office/drawing/2014/main" id="{8C782AC2-A9D4-A177-E45D-AB853E1D1B5E}"/>
              </a:ext>
            </a:extLst>
          </p:cNvPr>
          <p:cNvSpPr txBox="1"/>
          <p:nvPr/>
        </p:nvSpPr>
        <p:spPr>
          <a:xfrm>
            <a:off x="1843789" y="4406276"/>
            <a:ext cx="2472152" cy="707886"/>
          </a:xfrm>
          <a:prstGeom prst="rect">
            <a:avLst/>
          </a:prstGeom>
          <a:noFill/>
        </p:spPr>
        <p:txBody>
          <a:bodyPr wrap="none" rtlCol="0">
            <a:spAutoFit/>
          </a:bodyPr>
          <a:lstStyle/>
          <a:p>
            <a:r>
              <a:rPr lang="en-US" sz="4000" dirty="0">
                <a:latin typeface="Comic Sans MS" panose="030F0902030302020204" pitchFamily="66" charset="0"/>
              </a:rPr>
              <a:t>120+ jobs</a:t>
            </a:r>
          </a:p>
        </p:txBody>
      </p:sp>
    </p:spTree>
    <p:extLst>
      <p:ext uri="{BB962C8B-B14F-4D97-AF65-F5344CB8AC3E}">
        <p14:creationId xmlns:p14="http://schemas.microsoft.com/office/powerpoint/2010/main" val="280542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AB4C3"/>
              </a:solidFill>
            </a:endParaRPr>
          </a:p>
        </p:txBody>
      </p:sp>
      <p:sp>
        <p:nvSpPr>
          <p:cNvPr id="2" name="Title 1">
            <a:extLst>
              <a:ext uri="{FF2B5EF4-FFF2-40B4-BE49-F238E27FC236}">
                <a16:creationId xmlns:a16="http://schemas.microsoft.com/office/drawing/2014/main" id="{812D71F3-8C22-AFCE-CD44-DFAA8E7A6F45}"/>
              </a:ext>
            </a:extLst>
          </p:cNvPr>
          <p:cNvSpPr>
            <a:spLocks noGrp="1"/>
          </p:cNvSpPr>
          <p:nvPr>
            <p:ph type="title"/>
          </p:nvPr>
        </p:nvSpPr>
        <p:spPr>
          <a:xfrm>
            <a:off x="649045" y="788595"/>
            <a:ext cx="4014395" cy="3525220"/>
          </a:xfrm>
        </p:spPr>
        <p:txBody>
          <a:bodyPr vert="horz" lIns="91440" tIns="45720" rIns="91440" bIns="45720" rtlCol="0" anchor="t">
            <a:normAutofit/>
          </a:bodyPr>
          <a:lstStyle/>
          <a:p>
            <a:r>
              <a:rPr lang="en-US" sz="5400" spc="-40" dirty="0">
                <a:solidFill>
                  <a:srgbClr val="FFFFFF"/>
                </a:solidFill>
              </a:rPr>
              <a:t>Analyzing a Job Ad Today</a:t>
            </a:r>
          </a:p>
        </p:txBody>
      </p:sp>
      <p:sp>
        <p:nvSpPr>
          <p:cNvPr id="3" name="Footer Placeholder 2">
            <a:extLst>
              <a:ext uri="{FF2B5EF4-FFF2-40B4-BE49-F238E27FC236}">
                <a16:creationId xmlns:a16="http://schemas.microsoft.com/office/drawing/2014/main" id="{B6B50425-C304-9EBF-71CD-A3499AE69F7A}"/>
              </a:ext>
            </a:extLst>
          </p:cNvPr>
          <p:cNvSpPr>
            <a:spLocks noGrp="1"/>
          </p:cNvSpPr>
          <p:nvPr>
            <p:ph type="ftr" sz="quarter" idx="11"/>
          </p:nvPr>
        </p:nvSpPr>
        <p:spPr>
          <a:xfrm>
            <a:off x="328108" y="6356350"/>
            <a:ext cx="4609652"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Resumes in the Digital Era: How to Get Hired</a:t>
            </a:r>
          </a:p>
        </p:txBody>
      </p:sp>
      <p:sp>
        <p:nvSpPr>
          <p:cNvPr id="8" name="Slide Number Placeholder 7">
            <a:extLst>
              <a:ext uri="{FF2B5EF4-FFF2-40B4-BE49-F238E27FC236}">
                <a16:creationId xmlns:a16="http://schemas.microsoft.com/office/drawing/2014/main" id="{5AC7B3C2-9A25-1714-DEB8-13778C7A9C89}"/>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44D815C-8BF3-4ECF-A945-A2A7C2983AF9}"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dirty="0">
              <a:ln>
                <a:noFill/>
              </a:ln>
              <a:effectLst/>
              <a:uLnTx/>
              <a:uFillTx/>
            </a:endParaRPr>
          </a:p>
        </p:txBody>
      </p:sp>
      <p:pic>
        <p:nvPicPr>
          <p:cNvPr id="14" name="Picture 13" descr="Text, application&#10;&#10;Description automatically generated">
            <a:extLst>
              <a:ext uri="{FF2B5EF4-FFF2-40B4-BE49-F238E27FC236}">
                <a16:creationId xmlns:a16="http://schemas.microsoft.com/office/drawing/2014/main" id="{6B2FCA2A-2434-9541-3E98-90FE7287AE15}"/>
              </a:ext>
            </a:extLst>
          </p:cNvPr>
          <p:cNvPicPr>
            <a:picLocks noChangeAspect="1"/>
          </p:cNvPicPr>
          <p:nvPr/>
        </p:nvPicPr>
        <p:blipFill>
          <a:blip r:embed="rId3"/>
          <a:stretch>
            <a:fillRect/>
          </a:stretch>
        </p:blipFill>
        <p:spPr>
          <a:xfrm>
            <a:off x="4237352" y="0"/>
            <a:ext cx="629721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4F2F6727-9B7D-8D37-5AF5-23C71B0FFF1D}"/>
                  </a:ext>
                </a:extLst>
              </p14:cNvPr>
              <p14:cNvContentPartPr/>
              <p14:nvPr/>
            </p14:nvContentPartPr>
            <p14:xfrm>
              <a:off x="6647297" y="2254834"/>
              <a:ext cx="946800" cy="232560"/>
            </p14:xfrm>
          </p:contentPart>
        </mc:Choice>
        <mc:Fallback>
          <p:pic>
            <p:nvPicPr>
              <p:cNvPr id="16" name="Ink 15">
                <a:extLst>
                  <a:ext uri="{FF2B5EF4-FFF2-40B4-BE49-F238E27FC236}">
                    <a16:creationId xmlns:a16="http://schemas.microsoft.com/office/drawing/2014/main" id="{4F2F6727-9B7D-8D37-5AF5-23C71B0FFF1D}"/>
                  </a:ext>
                </a:extLst>
              </p:cNvPr>
              <p:cNvPicPr/>
              <p:nvPr/>
            </p:nvPicPr>
            <p:blipFill>
              <a:blip r:embed="rId5"/>
              <a:stretch>
                <a:fillRect/>
              </a:stretch>
            </p:blipFill>
            <p:spPr>
              <a:xfrm>
                <a:off x="6638297" y="2246194"/>
                <a:ext cx="9644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1E9BFC8A-5888-B4AE-885C-8B1A7109B029}"/>
                  </a:ext>
                </a:extLst>
              </p14:cNvPr>
              <p14:cNvContentPartPr/>
              <p14:nvPr/>
            </p14:nvContentPartPr>
            <p14:xfrm>
              <a:off x="8408777" y="2443474"/>
              <a:ext cx="1546560" cy="209880"/>
            </p14:xfrm>
          </p:contentPart>
        </mc:Choice>
        <mc:Fallback>
          <p:pic>
            <p:nvPicPr>
              <p:cNvPr id="18" name="Ink 17">
                <a:extLst>
                  <a:ext uri="{FF2B5EF4-FFF2-40B4-BE49-F238E27FC236}">
                    <a16:creationId xmlns:a16="http://schemas.microsoft.com/office/drawing/2014/main" id="{1E9BFC8A-5888-B4AE-885C-8B1A7109B029}"/>
                  </a:ext>
                </a:extLst>
              </p:cNvPr>
              <p:cNvPicPr/>
              <p:nvPr/>
            </p:nvPicPr>
            <p:blipFill>
              <a:blip r:embed="rId7"/>
              <a:stretch>
                <a:fillRect/>
              </a:stretch>
            </p:blipFill>
            <p:spPr>
              <a:xfrm>
                <a:off x="8400137" y="2434834"/>
                <a:ext cx="1564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56A6C8DD-8175-0D0B-1D37-C2012BF8EC00}"/>
                  </a:ext>
                </a:extLst>
              </p14:cNvPr>
              <p14:cNvContentPartPr/>
              <p14:nvPr/>
            </p14:nvContentPartPr>
            <p14:xfrm>
              <a:off x="7524257" y="2259154"/>
              <a:ext cx="1053720" cy="213480"/>
            </p14:xfrm>
          </p:contentPart>
        </mc:Choice>
        <mc:Fallback>
          <p:pic>
            <p:nvPicPr>
              <p:cNvPr id="20" name="Ink 19">
                <a:extLst>
                  <a:ext uri="{FF2B5EF4-FFF2-40B4-BE49-F238E27FC236}">
                    <a16:creationId xmlns:a16="http://schemas.microsoft.com/office/drawing/2014/main" id="{56A6C8DD-8175-0D0B-1D37-C2012BF8EC00}"/>
                  </a:ext>
                </a:extLst>
              </p:cNvPr>
              <p:cNvPicPr/>
              <p:nvPr/>
            </p:nvPicPr>
            <p:blipFill>
              <a:blip r:embed="rId9"/>
              <a:stretch>
                <a:fillRect/>
              </a:stretch>
            </p:blipFill>
            <p:spPr>
              <a:xfrm>
                <a:off x="7515617" y="2250154"/>
                <a:ext cx="1071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A200EC46-AE73-0D46-E5BE-0BA5CA8C879F}"/>
                  </a:ext>
                </a:extLst>
              </p14:cNvPr>
              <p14:cNvContentPartPr/>
              <p14:nvPr/>
            </p14:nvContentPartPr>
            <p14:xfrm>
              <a:off x="5766737" y="1941634"/>
              <a:ext cx="1080360" cy="203040"/>
            </p14:xfrm>
          </p:contentPart>
        </mc:Choice>
        <mc:Fallback>
          <p:pic>
            <p:nvPicPr>
              <p:cNvPr id="21" name="Ink 20">
                <a:extLst>
                  <a:ext uri="{FF2B5EF4-FFF2-40B4-BE49-F238E27FC236}">
                    <a16:creationId xmlns:a16="http://schemas.microsoft.com/office/drawing/2014/main" id="{A200EC46-AE73-0D46-E5BE-0BA5CA8C879F}"/>
                  </a:ext>
                </a:extLst>
              </p:cNvPr>
              <p:cNvPicPr/>
              <p:nvPr/>
            </p:nvPicPr>
            <p:blipFill>
              <a:blip r:embed="rId11"/>
              <a:stretch>
                <a:fillRect/>
              </a:stretch>
            </p:blipFill>
            <p:spPr>
              <a:xfrm>
                <a:off x="5757737" y="1932634"/>
                <a:ext cx="10980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Ink 21">
                <a:extLst>
                  <a:ext uri="{FF2B5EF4-FFF2-40B4-BE49-F238E27FC236}">
                    <a16:creationId xmlns:a16="http://schemas.microsoft.com/office/drawing/2014/main" id="{A0B9B028-88E4-8762-8C40-91ECE1CA6447}"/>
                  </a:ext>
                </a:extLst>
              </p14:cNvPr>
              <p14:cNvContentPartPr/>
              <p14:nvPr/>
            </p14:nvContentPartPr>
            <p14:xfrm>
              <a:off x="8988737" y="2886634"/>
              <a:ext cx="360" cy="360"/>
            </p14:xfrm>
          </p:contentPart>
        </mc:Choice>
        <mc:Fallback>
          <p:pic>
            <p:nvPicPr>
              <p:cNvPr id="22" name="Ink 21">
                <a:extLst>
                  <a:ext uri="{FF2B5EF4-FFF2-40B4-BE49-F238E27FC236}">
                    <a16:creationId xmlns:a16="http://schemas.microsoft.com/office/drawing/2014/main" id="{A0B9B028-88E4-8762-8C40-91ECE1CA6447}"/>
                  </a:ext>
                </a:extLst>
              </p:cNvPr>
              <p:cNvPicPr/>
              <p:nvPr/>
            </p:nvPicPr>
            <p:blipFill>
              <a:blip r:embed="rId13"/>
              <a:stretch>
                <a:fillRect/>
              </a:stretch>
            </p:blipFill>
            <p:spPr>
              <a:xfrm>
                <a:off x="8979737" y="2877994"/>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A96BFE96-A3D8-25CE-D563-D9F0CA00BB14}"/>
                  </a:ext>
                </a:extLst>
              </p14:cNvPr>
              <p14:cNvContentPartPr/>
              <p14:nvPr/>
            </p14:nvContentPartPr>
            <p14:xfrm>
              <a:off x="6703457" y="1988794"/>
              <a:ext cx="360" cy="360"/>
            </p14:xfrm>
          </p:contentPart>
        </mc:Choice>
        <mc:Fallback>
          <p:pic>
            <p:nvPicPr>
              <p:cNvPr id="23" name="Ink 22">
                <a:extLst>
                  <a:ext uri="{FF2B5EF4-FFF2-40B4-BE49-F238E27FC236}">
                    <a16:creationId xmlns:a16="http://schemas.microsoft.com/office/drawing/2014/main" id="{A96BFE96-A3D8-25CE-D563-D9F0CA00BB14}"/>
                  </a:ext>
                </a:extLst>
              </p:cNvPr>
              <p:cNvPicPr/>
              <p:nvPr/>
            </p:nvPicPr>
            <p:blipFill>
              <a:blip r:embed="rId13"/>
              <a:stretch>
                <a:fillRect/>
              </a:stretch>
            </p:blipFill>
            <p:spPr>
              <a:xfrm>
                <a:off x="6694457" y="1979794"/>
                <a:ext cx="18000" cy="18000"/>
              </a:xfrm>
              <a:prstGeom prst="rect">
                <a:avLst/>
              </a:prstGeom>
            </p:spPr>
          </p:pic>
        </mc:Fallback>
      </mc:AlternateContent>
    </p:spTree>
    <p:extLst>
      <p:ext uri="{BB962C8B-B14F-4D97-AF65-F5344CB8AC3E}">
        <p14:creationId xmlns:p14="http://schemas.microsoft.com/office/powerpoint/2010/main" val="428567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3">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AB4C3"/>
              </a:solidFill>
            </a:endParaRPr>
          </a:p>
        </p:txBody>
      </p:sp>
      <p:sp>
        <p:nvSpPr>
          <p:cNvPr id="2" name="Title 1">
            <a:extLst>
              <a:ext uri="{FF2B5EF4-FFF2-40B4-BE49-F238E27FC236}">
                <a16:creationId xmlns:a16="http://schemas.microsoft.com/office/drawing/2014/main" id="{7CDC3048-97F2-6D7C-7CFF-2064583D67F7}"/>
              </a:ext>
            </a:extLst>
          </p:cNvPr>
          <p:cNvSpPr>
            <a:spLocks noGrp="1"/>
          </p:cNvSpPr>
          <p:nvPr>
            <p:ph type="title"/>
          </p:nvPr>
        </p:nvSpPr>
        <p:spPr>
          <a:xfrm>
            <a:off x="649045" y="788595"/>
            <a:ext cx="4014395" cy="3525220"/>
          </a:xfrm>
        </p:spPr>
        <p:txBody>
          <a:bodyPr vert="horz" lIns="91440" tIns="45720" rIns="91440" bIns="45720" rtlCol="0" anchor="t">
            <a:normAutofit/>
          </a:bodyPr>
          <a:lstStyle/>
          <a:p>
            <a:pPr>
              <a:lnSpc>
                <a:spcPct val="90000"/>
              </a:lnSpc>
            </a:pPr>
            <a:r>
              <a:rPr lang="en-US" sz="5400" spc="-40" dirty="0">
                <a:solidFill>
                  <a:srgbClr val="FFFFFF"/>
                </a:solidFill>
              </a:rPr>
              <a:t>How a Zipper Might Look Today</a:t>
            </a:r>
          </a:p>
        </p:txBody>
      </p:sp>
      <p:sp>
        <p:nvSpPr>
          <p:cNvPr id="4" name="Footer Placeholder 3">
            <a:extLst>
              <a:ext uri="{FF2B5EF4-FFF2-40B4-BE49-F238E27FC236}">
                <a16:creationId xmlns:a16="http://schemas.microsoft.com/office/drawing/2014/main" id="{85911ADC-B531-5709-69D4-6F4C11F98FF8}"/>
              </a:ext>
            </a:extLst>
          </p:cNvPr>
          <p:cNvSpPr>
            <a:spLocks noGrp="1"/>
          </p:cNvSpPr>
          <p:nvPr>
            <p:ph type="ftr" sz="quarter" idx="11"/>
          </p:nvPr>
        </p:nvSpPr>
        <p:spPr>
          <a:xfrm>
            <a:off x="328108" y="6356350"/>
            <a:ext cx="4609652"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Resumes in the Digital Era: How to Get Hired</a:t>
            </a:r>
          </a:p>
        </p:txBody>
      </p:sp>
      <p:sp>
        <p:nvSpPr>
          <p:cNvPr id="5" name="Date Placeholder 4">
            <a:extLst>
              <a:ext uri="{FF2B5EF4-FFF2-40B4-BE49-F238E27FC236}">
                <a16:creationId xmlns:a16="http://schemas.microsoft.com/office/drawing/2014/main" id="{FB484A36-AA3E-E58B-FE4D-5E93C830BD7B}"/>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r>
              <a:rPr lang="en-US" dirty="0"/>
              <a:t>22</a:t>
            </a:r>
          </a:p>
        </p:txBody>
      </p:sp>
      <p:sp>
        <p:nvSpPr>
          <p:cNvPr id="6" name="Slide Number Placeholder 5">
            <a:extLst>
              <a:ext uri="{FF2B5EF4-FFF2-40B4-BE49-F238E27FC236}">
                <a16:creationId xmlns:a16="http://schemas.microsoft.com/office/drawing/2014/main" id="{32AA8C3D-4C50-0E39-62F4-6C0423B2F97D}"/>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9</a:t>
            </a:fld>
            <a:endParaRPr kumimoji="0" lang="en-US" b="0" i="0" u="none" strike="noStrike" cap="none" spc="0" normalizeH="0" baseline="0" noProof="0" dirty="0">
              <a:ln>
                <a:noFill/>
              </a:ln>
              <a:effectLst/>
              <a:uLnTx/>
              <a:uFillTx/>
            </a:endParaRPr>
          </a:p>
        </p:txBody>
      </p:sp>
      <p:graphicFrame>
        <p:nvGraphicFramePr>
          <p:cNvPr id="7" name="Content Placeholder 6">
            <a:extLst>
              <a:ext uri="{FF2B5EF4-FFF2-40B4-BE49-F238E27FC236}">
                <a16:creationId xmlns:a16="http://schemas.microsoft.com/office/drawing/2014/main" id="{E3956C70-42F7-9539-DDA8-6D0B07BF9ACF}"/>
              </a:ext>
            </a:extLst>
          </p:cNvPr>
          <p:cNvGraphicFramePr>
            <a:graphicFrameLocks noGrp="1"/>
          </p:cNvGraphicFramePr>
          <p:nvPr>
            <p:ph sz="quarter" idx="14"/>
            <p:extLst>
              <p:ext uri="{D42A27DB-BD31-4B8C-83A1-F6EECF244321}">
                <p14:modId xmlns:p14="http://schemas.microsoft.com/office/powerpoint/2010/main" val="2930432535"/>
              </p:ext>
            </p:extLst>
          </p:nvPr>
        </p:nvGraphicFramePr>
        <p:xfrm>
          <a:off x="5067300" y="48988"/>
          <a:ext cx="6759389" cy="6776390"/>
        </p:xfrm>
        <a:graphic>
          <a:graphicData uri="http://schemas.openxmlformats.org/drawingml/2006/table">
            <a:tbl>
              <a:tblPr firstRow="1" firstCol="1" bandRow="1">
                <a:tableStyleId>{5C22544A-7EE6-4342-B048-85BDC9FD1C3A}</a:tableStyleId>
              </a:tblPr>
              <a:tblGrid>
                <a:gridCol w="3330300">
                  <a:extLst>
                    <a:ext uri="{9D8B030D-6E8A-4147-A177-3AD203B41FA5}">
                      <a16:colId xmlns:a16="http://schemas.microsoft.com/office/drawing/2014/main" val="2268665227"/>
                    </a:ext>
                  </a:extLst>
                </a:gridCol>
                <a:gridCol w="3429089">
                  <a:extLst>
                    <a:ext uri="{9D8B030D-6E8A-4147-A177-3AD203B41FA5}">
                      <a16:colId xmlns:a16="http://schemas.microsoft.com/office/drawing/2014/main" val="2546039583"/>
                    </a:ext>
                  </a:extLst>
                </a:gridCol>
              </a:tblGrid>
              <a:tr h="227925">
                <a:tc>
                  <a:txBody>
                    <a:bodyPr/>
                    <a:lstStyle/>
                    <a:p>
                      <a:pPr marL="0" marR="0" algn="ctr">
                        <a:lnSpc>
                          <a:spcPct val="107000"/>
                        </a:lnSpc>
                        <a:spcBef>
                          <a:spcPts val="0"/>
                        </a:spcBef>
                        <a:spcAft>
                          <a:spcPts val="0"/>
                        </a:spcAft>
                      </a:pPr>
                      <a:r>
                        <a:rPr lang="en-US" sz="1200" dirty="0">
                          <a:effectLst/>
                        </a:rPr>
                        <a:t>You Seek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ctr">
                        <a:lnSpc>
                          <a:spcPct val="107000"/>
                        </a:lnSpc>
                        <a:spcBef>
                          <a:spcPts val="0"/>
                        </a:spcBef>
                        <a:spcAft>
                          <a:spcPts val="0"/>
                        </a:spcAft>
                      </a:pPr>
                      <a:r>
                        <a:rPr lang="en-US" sz="1200" dirty="0">
                          <a:effectLst/>
                        </a:rPr>
                        <a:t>I Offer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1335810400"/>
                  </a:ext>
                </a:extLst>
              </a:tr>
              <a:tr h="980387">
                <a:tc>
                  <a:txBody>
                    <a:bodyPr/>
                    <a:lstStyle/>
                    <a:p>
                      <a:pPr marL="0" marR="0" algn="l">
                        <a:lnSpc>
                          <a:spcPct val="107000"/>
                        </a:lnSpc>
                        <a:spcBef>
                          <a:spcPts val="0"/>
                        </a:spcBef>
                        <a:spcAft>
                          <a:spcPts val="0"/>
                        </a:spcAft>
                      </a:pPr>
                      <a:r>
                        <a:rPr lang="en-US" sz="1200" dirty="0">
                          <a:effectLst/>
                        </a:rPr>
                        <a:t>Set up and install equipment such as microphones, sound speakers, video, cables, sound and mixing boards for events and functions such as concerts, sports events, and  conferences.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Set up and install equipment such as Midas and Behringer digital mixer, Mackie speakers, da lite screens,, zoom, audition recordings, mixing analog and digital 32 channel mixers for 31  live, concerts, sports events, and  conferences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4205792508"/>
                  </a:ext>
                </a:extLst>
              </a:tr>
              <a:tr h="616315">
                <a:tc>
                  <a:txBody>
                    <a:bodyPr/>
                    <a:lstStyle/>
                    <a:p>
                      <a:pPr marL="0" marR="0" algn="l">
                        <a:lnSpc>
                          <a:spcPct val="107000"/>
                        </a:lnSpc>
                        <a:spcBef>
                          <a:spcPts val="0"/>
                        </a:spcBef>
                        <a:spcAft>
                          <a:spcPts val="0"/>
                        </a:spcAft>
                      </a:pPr>
                      <a:r>
                        <a:rPr lang="en-US" sz="1200" dirty="0">
                          <a:effectLst/>
                        </a:rPr>
                        <a:t>Set up and operate sound equipment.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Set up and configure stage boxes and routing for digital and analog mixer within ear mix’s and or floor monitors for event, with wireless or wired mic’s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538224287"/>
                  </a:ext>
                </a:extLst>
              </a:tr>
              <a:tr h="227925">
                <a:tc>
                  <a:txBody>
                    <a:bodyPr/>
                    <a:lstStyle/>
                    <a:p>
                      <a:pPr marL="0" marR="0" algn="l">
                        <a:lnSpc>
                          <a:spcPct val="107000"/>
                        </a:lnSpc>
                        <a:spcBef>
                          <a:spcPts val="0"/>
                        </a:spcBef>
                        <a:spcAft>
                          <a:spcPts val="0"/>
                        </a:spcAft>
                      </a:pPr>
                      <a:r>
                        <a:rPr lang="en-US" sz="1200" dirty="0">
                          <a:effectLst/>
                        </a:rPr>
                        <a:t>Set up and operate spotlights.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Can set up and operate spotlights.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3740213109"/>
                  </a:ext>
                </a:extLst>
              </a:tr>
              <a:tr h="422122">
                <a:tc>
                  <a:txBody>
                    <a:bodyPr/>
                    <a:lstStyle/>
                    <a:p>
                      <a:pPr marL="0" marR="0" algn="l">
                        <a:lnSpc>
                          <a:spcPct val="107000"/>
                        </a:lnSpc>
                        <a:spcBef>
                          <a:spcPts val="0"/>
                        </a:spcBef>
                        <a:spcAft>
                          <a:spcPts val="0"/>
                        </a:spcAft>
                      </a:pPr>
                      <a:r>
                        <a:rPr lang="en-US" sz="1200" dirty="0">
                          <a:effectLst/>
                        </a:rPr>
                        <a:t>Confer with meeting or concert director to establish cues and directions.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Confer with the director to establish to cues and directions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2294315372"/>
                  </a:ext>
                </a:extLst>
              </a:tr>
              <a:tr h="422122">
                <a:tc>
                  <a:txBody>
                    <a:bodyPr/>
                    <a:lstStyle/>
                    <a:p>
                      <a:pPr marL="0" marR="0" algn="l">
                        <a:lnSpc>
                          <a:spcPct val="107000"/>
                        </a:lnSpc>
                        <a:spcBef>
                          <a:spcPts val="0"/>
                        </a:spcBef>
                        <a:spcAft>
                          <a:spcPts val="0"/>
                        </a:spcAft>
                      </a:pPr>
                      <a:r>
                        <a:rPr lang="en-US" sz="1200" dirty="0">
                          <a:effectLst/>
                        </a:rPr>
                        <a:t>Create and install custom lighting systems.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Go through lighting tutorials online and research what systems are available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542278542"/>
                  </a:ext>
                </a:extLst>
              </a:tr>
              <a:tr h="227925">
                <a:tc>
                  <a:txBody>
                    <a:bodyPr/>
                    <a:lstStyle/>
                    <a:p>
                      <a:pPr marL="0" marR="0" algn="l">
                        <a:lnSpc>
                          <a:spcPct val="107000"/>
                        </a:lnSpc>
                        <a:spcBef>
                          <a:spcPts val="0"/>
                        </a:spcBef>
                        <a:spcAft>
                          <a:spcPts val="0"/>
                        </a:spcAft>
                      </a:pPr>
                      <a:r>
                        <a:rPr lang="en-US" sz="1200" dirty="0">
                          <a:effectLst/>
                        </a:rPr>
                        <a:t>Monitor sound feeds to ensure quality.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Monitor sound feeds to ensure quality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1646037728"/>
                  </a:ext>
                </a:extLst>
              </a:tr>
              <a:tr h="422122">
                <a:tc>
                  <a:txBody>
                    <a:bodyPr/>
                    <a:lstStyle/>
                    <a:p>
                      <a:pPr marL="0" marR="0" algn="l">
                        <a:lnSpc>
                          <a:spcPct val="107000"/>
                        </a:lnSpc>
                        <a:spcBef>
                          <a:spcPts val="0"/>
                        </a:spcBef>
                        <a:spcAft>
                          <a:spcPts val="0"/>
                        </a:spcAft>
                      </a:pPr>
                      <a:r>
                        <a:rPr lang="en-US" sz="1200" dirty="0">
                          <a:effectLst/>
                        </a:rPr>
                        <a:t>Ensure equipment is installed according to designated layout.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Ensure equipment is installed according to designated layout.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981968748"/>
                  </a:ext>
                </a:extLst>
              </a:tr>
              <a:tr h="227925">
                <a:tc>
                  <a:txBody>
                    <a:bodyPr/>
                    <a:lstStyle/>
                    <a:p>
                      <a:pPr marL="0" marR="0" algn="l">
                        <a:lnSpc>
                          <a:spcPct val="107000"/>
                        </a:lnSpc>
                        <a:spcBef>
                          <a:spcPts val="0"/>
                        </a:spcBef>
                        <a:spcAft>
                          <a:spcPts val="0"/>
                        </a:spcAft>
                      </a:pPr>
                      <a:r>
                        <a:rPr lang="en-US" sz="1200" dirty="0">
                          <a:effectLst/>
                        </a:rPr>
                        <a:t>Test and resolve equipment issues.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Test and resolve equipment issues.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1699103984"/>
                  </a:ext>
                </a:extLst>
              </a:tr>
              <a:tr h="422122">
                <a:tc>
                  <a:txBody>
                    <a:bodyPr/>
                    <a:lstStyle/>
                    <a:p>
                      <a:pPr marL="0" marR="0" algn="l">
                        <a:lnSpc>
                          <a:spcPct val="115000"/>
                        </a:lnSpc>
                        <a:spcBef>
                          <a:spcPts val="0"/>
                        </a:spcBef>
                        <a:spcAft>
                          <a:spcPts val="0"/>
                        </a:spcAft>
                      </a:pPr>
                      <a:r>
                        <a:rPr lang="en-US" sz="1200" dirty="0">
                          <a:effectLst/>
                        </a:rPr>
                        <a:t>Interest in A/V technology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Extreme Interest in computer, A/V technology since I was plugging  in electronics since I was 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2893359578"/>
                  </a:ext>
                </a:extLst>
              </a:tr>
              <a:tr h="422122">
                <a:tc>
                  <a:txBody>
                    <a:bodyPr/>
                    <a:lstStyle/>
                    <a:p>
                      <a:pPr marL="0" marR="0" algn="l">
                        <a:lnSpc>
                          <a:spcPct val="107000"/>
                        </a:lnSpc>
                        <a:spcBef>
                          <a:spcPts val="0"/>
                        </a:spcBef>
                        <a:spcAft>
                          <a:spcPts val="0"/>
                        </a:spcAft>
                      </a:pPr>
                      <a:r>
                        <a:rPr lang="en-US" sz="1200" dirty="0">
                          <a:effectLst/>
                        </a:rPr>
                        <a:t>Basic computer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Able to set up computers and or fix for what user need or what is needed to do the task at hand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2310147717"/>
                  </a:ext>
                </a:extLst>
              </a:tr>
              <a:tr h="422122">
                <a:tc>
                  <a:txBody>
                    <a:bodyPr/>
                    <a:lstStyle/>
                    <a:p>
                      <a:pPr marL="0" marR="0" algn="l">
                        <a:lnSpc>
                          <a:spcPct val="115000"/>
                        </a:lnSpc>
                        <a:spcBef>
                          <a:spcPts val="0"/>
                        </a:spcBef>
                        <a:spcAft>
                          <a:spcPts val="0"/>
                        </a:spcAft>
                      </a:pPr>
                      <a:r>
                        <a:rPr lang="en-US" sz="1200" dirty="0">
                          <a:effectLst/>
                        </a:rPr>
                        <a:t>Experience with low voltage electronics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Soldered XLR cables (low voltage electronics) for speaker and building computers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1582935103"/>
                  </a:ext>
                </a:extLst>
              </a:tr>
              <a:tr h="422122">
                <a:tc>
                  <a:txBody>
                    <a:bodyPr/>
                    <a:lstStyle/>
                    <a:p>
                      <a:pPr marL="0" marR="0" algn="l">
                        <a:lnSpc>
                          <a:spcPct val="115000"/>
                        </a:lnSpc>
                        <a:spcBef>
                          <a:spcPts val="0"/>
                        </a:spcBef>
                        <a:spcAft>
                          <a:spcPts val="0"/>
                        </a:spcAft>
                      </a:pPr>
                      <a:r>
                        <a:rPr lang="en-US" sz="1200" dirty="0">
                          <a:effectLst/>
                        </a:rPr>
                        <a:t>Customer service skills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Customer service skills, able to work with user to find best solution for the problem they have at hand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545091283"/>
                  </a:ext>
                </a:extLst>
              </a:tr>
              <a:tr h="422122">
                <a:tc>
                  <a:txBody>
                    <a:bodyPr/>
                    <a:lstStyle/>
                    <a:p>
                      <a:pPr marL="0" marR="0" algn="l">
                        <a:lnSpc>
                          <a:spcPct val="115000"/>
                        </a:lnSpc>
                        <a:spcBef>
                          <a:spcPts val="0"/>
                        </a:spcBef>
                        <a:spcAft>
                          <a:spcPts val="0"/>
                        </a:spcAft>
                      </a:pPr>
                      <a:r>
                        <a:rPr lang="en-US" sz="1200" dirty="0">
                          <a:effectLst/>
                        </a:rPr>
                        <a:t>Great communication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Great communication skills ability to work with client to find best solution to solve  problems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2088792378"/>
                  </a:ext>
                </a:extLst>
              </a:tr>
              <a:tr h="422122">
                <a:tc>
                  <a:txBody>
                    <a:bodyPr/>
                    <a:lstStyle/>
                    <a:p>
                      <a:pPr marL="0" marR="0" algn="l">
                        <a:lnSpc>
                          <a:spcPct val="107000"/>
                        </a:lnSpc>
                        <a:spcBef>
                          <a:spcPts val="0"/>
                        </a:spcBef>
                        <a:spcAft>
                          <a:spcPts val="0"/>
                        </a:spcAft>
                      </a:pPr>
                      <a:r>
                        <a:rPr lang="en-US" sz="1200" dirty="0">
                          <a:effectLst/>
                        </a:rPr>
                        <a:t>Clean driving record and valid driver’ s license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tc>
                  <a:txBody>
                    <a:bodyPr/>
                    <a:lstStyle/>
                    <a:p>
                      <a:pPr marL="0" marR="0" algn="l">
                        <a:lnSpc>
                          <a:spcPct val="107000"/>
                        </a:lnSpc>
                        <a:spcBef>
                          <a:spcPts val="0"/>
                        </a:spcBef>
                        <a:spcAft>
                          <a:spcPts val="0"/>
                        </a:spcAft>
                      </a:pPr>
                      <a:r>
                        <a:rPr lang="en-US" sz="1200" dirty="0">
                          <a:effectLst/>
                        </a:rPr>
                        <a:t>Clean driving record and valid driver’ s license renewable on 09/03/2023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625" marR="40625" marT="0" marB="0"/>
                </a:tc>
                <a:extLst>
                  <a:ext uri="{0D108BD9-81ED-4DB2-BD59-A6C34878D82A}">
                    <a16:rowId xmlns:a16="http://schemas.microsoft.com/office/drawing/2014/main" val="2579039747"/>
                  </a:ext>
                </a:extLst>
              </a:tr>
            </a:tbl>
          </a:graphicData>
        </a:graphic>
      </p:graphicFrame>
    </p:spTree>
    <p:extLst>
      <p:ext uri="{BB962C8B-B14F-4D97-AF65-F5344CB8AC3E}">
        <p14:creationId xmlns:p14="http://schemas.microsoft.com/office/powerpoint/2010/main" val="1184865330"/>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ColorBlockVTI</Template>
  <TotalTime>246</TotalTime>
  <Words>2093</Words>
  <Application>Microsoft Macintosh PowerPoint</Application>
  <PresentationFormat>Widescreen</PresentationFormat>
  <Paragraphs>286</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vt:lpstr>
      <vt:lpstr>Avenir Next LT Pro</vt:lpstr>
      <vt:lpstr>Calibri</vt:lpstr>
      <vt:lpstr>Comic Sans MS</vt:lpstr>
      <vt:lpstr>Roboto</vt:lpstr>
      <vt:lpstr>ColorBlockVTI</vt:lpstr>
      <vt:lpstr>Resumes for the 21st Century</vt:lpstr>
      <vt:lpstr>Agenda</vt:lpstr>
      <vt:lpstr>Introduction</vt:lpstr>
      <vt:lpstr>The way we work</vt:lpstr>
      <vt:lpstr>Before Applying -1-</vt:lpstr>
      <vt:lpstr>Before Applying -2-</vt:lpstr>
      <vt:lpstr>Job Finding</vt:lpstr>
      <vt:lpstr>Analyzing a Job Ad Today</vt:lpstr>
      <vt:lpstr>How a Zipper Might Look Today</vt:lpstr>
      <vt:lpstr>How a Resume Might Look Today</vt:lpstr>
      <vt:lpstr>How a Cover Letter Might Look Today</vt:lpstr>
      <vt:lpstr>What Happens After You Apply? </vt:lpstr>
      <vt:lpstr>And the Interview Winners…</vt:lpstr>
      <vt:lpstr>Some Things Have Stayed the Same</vt:lpstr>
      <vt:lpstr>The way to get started is to quit  talking [90’s style]  and begin doing [2020’s style].</vt:lpstr>
      <vt:lpstr>What Else is Being Automated?</vt:lpstr>
      <vt:lpstr>Lessons</vt:lpstr>
      <vt:lpstr>Summary</vt:lpstr>
      <vt:lpstr>Thank you for always learning!</vt:lpstr>
      <vt:lpstr>Administrivia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 &amp; Applications in the Digital Era</dc:title>
  <dc:creator>Mary Rydesky</dc:creator>
  <cp:lastModifiedBy>Mary Rydesky</cp:lastModifiedBy>
  <cp:revision>34</cp:revision>
  <dcterms:created xsi:type="dcterms:W3CDTF">2022-11-11T01:30:08Z</dcterms:created>
  <dcterms:modified xsi:type="dcterms:W3CDTF">2022-11-11T09:12:18Z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